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1pPr>
    <a:lvl2pPr marL="0" marR="0" indent="457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2pPr>
    <a:lvl3pPr marL="0" marR="0" indent="914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3pPr>
    <a:lvl4pPr marL="0" marR="0" indent="1371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4pPr>
    <a:lvl5pPr marL="0" marR="0" indent="18288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5pPr>
    <a:lvl6pPr marL="0" marR="0" indent="22860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6pPr>
    <a:lvl7pPr marL="0" marR="0" indent="2743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7pPr>
    <a:lvl8pPr marL="0" marR="0" indent="3200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8pPr>
    <a:lvl9pPr marL="0" marR="0" indent="3657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T Sans"/>
          <a:ea typeface="PT Sans"/>
          <a:cs typeface="PT Sans"/>
        </a:font>
        <a:schemeClr val="accent4"/>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rgbClr val="EFCACA"/>
          </a:solidFill>
        </a:fill>
      </a:tcStyle>
    </a:wholeTbl>
    <a:band2H>
      <a:tcTxStyle b="def" i="def"/>
      <a:tcStyle>
        <a:tcBdr/>
        <a:fill>
          <a:solidFill>
            <a:srgbClr val="F7E6E6"/>
          </a:solidFill>
        </a:fill>
      </a:tcStyle>
    </a:band2H>
    <a:firstCol>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1"/>
          </a:solidFill>
        </a:fill>
      </a:tcStyle>
    </a:firstCol>
    <a:la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762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1"/>
          </a:solidFill>
        </a:fill>
      </a:tcStyle>
    </a:lastRow>
    <a:fir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762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1"/>
          </a:solidFill>
        </a:fill>
      </a:tcStyle>
    </a:firstRow>
  </a:tblStyle>
  <a:tblStyle styleId="{C7B018BB-80A7-4F77-B60F-C8B233D01FF8}" styleName="">
    <a:tblBg/>
    <a:wholeTbl>
      <a:tcTxStyle b="off" i="off">
        <a:font>
          <a:latin typeface="PT Sans"/>
          <a:ea typeface="PT Sans"/>
          <a:cs typeface="PT Sans"/>
        </a:font>
        <a:schemeClr val="accent4"/>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3"/>
          </a:solidFill>
        </a:fill>
      </a:tcStyle>
    </a:firstCol>
    <a:la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762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3"/>
          </a:solidFill>
        </a:fill>
      </a:tcStyle>
    </a:lastRow>
    <a:fir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762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3"/>
          </a:solidFill>
        </a:fill>
      </a:tcStyle>
    </a:firstRow>
  </a:tblStyle>
  <a:tblStyle styleId="{EEE7283C-3CF3-47DC-8721-378D4A62B228}" styleName="">
    <a:tblBg/>
    <a:wholeTbl>
      <a:tcTxStyle b="off" i="off">
        <a:font>
          <a:latin typeface="PT Sans"/>
          <a:ea typeface="PT Sans"/>
          <a:cs typeface="PT Sans"/>
        </a:font>
        <a:schemeClr val="accent4"/>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rgbClr val="F8D6CC"/>
          </a:solidFill>
        </a:fill>
      </a:tcStyle>
    </a:wholeTbl>
    <a:band2H>
      <a:tcTxStyle b="def" i="def"/>
      <a:tcStyle>
        <a:tcBdr/>
        <a:fill>
          <a:solidFill>
            <a:srgbClr val="FCECE7"/>
          </a:solidFill>
        </a:fill>
      </a:tcStyle>
    </a:band2H>
    <a:firstCol>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6"/>
          </a:solidFill>
        </a:fill>
      </a:tcStyle>
    </a:firstCol>
    <a:la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762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6"/>
          </a:solidFill>
        </a:fill>
      </a:tcStyle>
    </a:lastRow>
    <a:fir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762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6"/>
          </a:solidFill>
        </a:fill>
      </a:tcStyle>
    </a:firstRow>
  </a:tblStyle>
  <a:tblStyle styleId="{CF821DB8-F4EB-4A41-A1BA-3FCAFE7338EE}" styleName="">
    <a:tblBg/>
    <a:wholeTbl>
      <a:tcTxStyle b="off" i="off">
        <a:font>
          <a:latin typeface="PT Sans"/>
          <a:ea typeface="PT Sans"/>
          <a:cs typeface="PT Sans"/>
        </a:font>
        <a:schemeClr val="accent4"/>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7E7E7"/>
          </a:solidFill>
        </a:fill>
      </a:tcStyle>
    </a:wholeTbl>
    <a:band2H>
      <a:tcTxStyle b="def" i="def"/>
      <a:tcStyle>
        <a:tcBdr/>
        <a:fill>
          <a:solidFill>
            <a:srgbClr val="F9F9F9"/>
          </a:solidFill>
        </a:fill>
      </a:tcStyle>
    </a:band2H>
    <a:firstCol>
      <a:tcTxStyle b="on" i="off">
        <a:font>
          <a:latin typeface="PT Sans"/>
          <a:ea typeface="PT Sans"/>
          <a:cs typeface="PT Sans"/>
        </a:font>
        <a:srgbClr val="F9F9F9"/>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PT Sans"/>
          <a:ea typeface="PT Sans"/>
          <a:cs typeface="PT Sans"/>
        </a:font>
        <a:schemeClr val="accent4"/>
      </a:tcTxStyle>
      <a:tcStyle>
        <a:tcBdr>
          <a:left>
            <a:ln w="25400" cap="flat">
              <a:noFill/>
              <a:miter lim="400000"/>
            </a:ln>
          </a:left>
          <a:right>
            <a:ln w="25400" cap="flat">
              <a:noFill/>
              <a:miter lim="400000"/>
            </a:ln>
          </a:right>
          <a:top>
            <a:ln w="101600" cap="flat">
              <a:solidFill>
                <a:schemeClr val="accent4"/>
              </a:solidFill>
              <a:prstDash val="solid"/>
              <a:round/>
            </a:ln>
          </a:top>
          <a:bottom>
            <a:ln w="50800" cap="flat">
              <a:solidFill>
                <a:schemeClr val="accent4"/>
              </a:solidFill>
              <a:prstDash val="solid"/>
              <a:round/>
            </a:ln>
          </a:bottom>
          <a:insideH>
            <a:ln w="25400" cap="flat">
              <a:noFill/>
              <a:miter lim="400000"/>
            </a:ln>
          </a:insideH>
          <a:insideV>
            <a:ln w="25400" cap="flat">
              <a:noFill/>
              <a:miter lim="400000"/>
            </a:ln>
          </a:insideV>
        </a:tcBdr>
        <a:fill>
          <a:solidFill>
            <a:srgbClr val="F9F9F9"/>
          </a:solidFill>
        </a:fill>
      </a:tcStyle>
    </a:lastRow>
    <a:firstRow>
      <a:tcTxStyle b="on" i="off">
        <a:font>
          <a:latin typeface="PT Sans"/>
          <a:ea typeface="PT Sans"/>
          <a:cs typeface="PT Sans"/>
        </a:font>
        <a:srgbClr val="F9F9F9"/>
      </a:tcTxStyle>
      <a:tcStyle>
        <a:tcBdr>
          <a:left>
            <a:ln w="25400" cap="flat">
              <a:noFill/>
              <a:miter lim="400000"/>
            </a:ln>
          </a:left>
          <a:right>
            <a:ln w="25400" cap="flat">
              <a:noFill/>
              <a:miter lim="400000"/>
            </a:ln>
          </a:right>
          <a:top>
            <a:ln w="50800" cap="flat">
              <a:solidFill>
                <a:schemeClr val="accent4"/>
              </a:solidFill>
              <a:prstDash val="solid"/>
              <a:round/>
            </a:ln>
          </a:top>
          <a:bottom>
            <a:ln w="50800" cap="flat">
              <a:solidFill>
                <a:schemeClr val="accent4"/>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PT Sans"/>
          <a:ea typeface="PT Sans"/>
          <a:cs typeface="PT Sans"/>
        </a:font>
        <a:schemeClr val="accent4"/>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4"/>
          </a:solidFill>
        </a:fill>
      </a:tcStyle>
    </a:firstCol>
    <a:la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76200" cap="flat">
              <a:solidFill>
                <a:srgbClr val="F9F9F9"/>
              </a:solidFill>
              <a:prstDash val="solid"/>
              <a:round/>
            </a:ln>
          </a:top>
          <a:bottom>
            <a:ln w="254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4"/>
          </a:solidFill>
        </a:fill>
      </a:tcStyle>
    </a:lastRow>
    <a:firstRow>
      <a:tcTxStyle b="on" i="off">
        <a:font>
          <a:latin typeface="PT Sans"/>
          <a:ea typeface="PT Sans"/>
          <a:cs typeface="PT Sans"/>
        </a:font>
        <a:srgbClr val="F9F9F9"/>
      </a:tcTxStyle>
      <a:tcStyle>
        <a:tcBdr>
          <a:left>
            <a:ln w="25400" cap="flat">
              <a:solidFill>
                <a:srgbClr val="F9F9F9"/>
              </a:solidFill>
              <a:prstDash val="solid"/>
              <a:round/>
            </a:ln>
          </a:left>
          <a:right>
            <a:ln w="25400" cap="flat">
              <a:solidFill>
                <a:srgbClr val="F9F9F9"/>
              </a:solidFill>
              <a:prstDash val="solid"/>
              <a:round/>
            </a:ln>
          </a:right>
          <a:top>
            <a:ln w="25400" cap="flat">
              <a:solidFill>
                <a:srgbClr val="F9F9F9"/>
              </a:solidFill>
              <a:prstDash val="solid"/>
              <a:round/>
            </a:ln>
          </a:top>
          <a:bottom>
            <a:ln w="76200" cap="flat">
              <a:solidFill>
                <a:srgbClr val="F9F9F9"/>
              </a:solidFill>
              <a:prstDash val="solid"/>
              <a:round/>
            </a:ln>
          </a:bottom>
          <a:insideH>
            <a:ln w="25400" cap="flat">
              <a:solidFill>
                <a:srgbClr val="F9F9F9"/>
              </a:solidFill>
              <a:prstDash val="solid"/>
              <a:round/>
            </a:ln>
          </a:insideH>
          <a:insideV>
            <a:ln w="25400" cap="flat">
              <a:solidFill>
                <a:srgbClr val="F9F9F9"/>
              </a:solidFill>
              <a:prstDash val="solid"/>
              <a:round/>
            </a:ln>
          </a:insideV>
        </a:tcBdr>
        <a:fill>
          <a:solidFill>
            <a:schemeClr val="accent4"/>
          </a:solidFill>
        </a:fill>
      </a:tcStyle>
    </a:firstRow>
  </a:tblStyle>
  <a:tblStyle styleId="{2708684C-4D16-4618-839F-0558EEFCDFE6}" styleName="">
    <a:tblBg/>
    <a:wholeTbl>
      <a:tcTxStyle b="off" i="off">
        <a:font>
          <a:latin typeface="PT Sans"/>
          <a:ea typeface="PT Sans"/>
          <a:cs typeface="PT Sans"/>
        </a:font>
        <a:schemeClr val="accent4"/>
      </a:tcTxStyle>
      <a:tcStyle>
        <a:tcBdr>
          <a:left>
            <a:ln w="25400" cap="flat">
              <a:solidFill>
                <a:schemeClr val="accent4"/>
              </a:solidFill>
              <a:prstDash val="solid"/>
              <a:round/>
            </a:ln>
          </a:left>
          <a:right>
            <a:ln w="25400" cap="flat">
              <a:solidFill>
                <a:schemeClr val="accent4"/>
              </a:solidFill>
              <a:prstDash val="solid"/>
              <a:round/>
            </a:ln>
          </a:right>
          <a:top>
            <a:ln w="25400" cap="flat">
              <a:solidFill>
                <a:schemeClr val="accent4"/>
              </a:solidFill>
              <a:prstDash val="solid"/>
              <a:round/>
            </a:ln>
          </a:top>
          <a:bottom>
            <a:ln w="25400" cap="flat">
              <a:solidFill>
                <a:schemeClr val="accent4"/>
              </a:solidFill>
              <a:prstDash val="solid"/>
              <a:round/>
            </a:ln>
          </a:bottom>
          <a:insideH>
            <a:ln w="25400" cap="flat">
              <a:solidFill>
                <a:schemeClr val="accent4"/>
              </a:solidFill>
              <a:prstDash val="solid"/>
              <a:round/>
            </a:ln>
          </a:insideH>
          <a:insideV>
            <a:ln w="25400" cap="flat">
              <a:solidFill>
                <a:schemeClr val="accent4"/>
              </a:solidFill>
              <a:prstDash val="solid"/>
              <a:round/>
            </a:ln>
          </a:insideV>
        </a:tcBdr>
        <a:fill>
          <a:solidFill>
            <a:schemeClr val="accent4">
              <a:alpha val="20000"/>
            </a:schemeClr>
          </a:solidFill>
        </a:fill>
      </a:tcStyle>
    </a:wholeTbl>
    <a:band2H>
      <a:tcTxStyle b="def" i="def"/>
      <a:tcStyle>
        <a:tcBdr/>
        <a:fill>
          <a:solidFill>
            <a:srgbClr val="FFFFFF"/>
          </a:solidFill>
        </a:fill>
      </a:tcStyle>
    </a:band2H>
    <a:firstCol>
      <a:tcTxStyle b="on" i="off">
        <a:font>
          <a:latin typeface="PT Sans"/>
          <a:ea typeface="PT Sans"/>
          <a:cs typeface="PT Sans"/>
        </a:font>
        <a:schemeClr val="accent4"/>
      </a:tcTxStyle>
      <a:tcStyle>
        <a:tcBdr>
          <a:left>
            <a:ln w="25400" cap="flat">
              <a:solidFill>
                <a:schemeClr val="accent4"/>
              </a:solidFill>
              <a:prstDash val="solid"/>
              <a:round/>
            </a:ln>
          </a:left>
          <a:right>
            <a:ln w="25400" cap="flat">
              <a:solidFill>
                <a:schemeClr val="accent4"/>
              </a:solidFill>
              <a:prstDash val="solid"/>
              <a:round/>
            </a:ln>
          </a:right>
          <a:top>
            <a:ln w="25400" cap="flat">
              <a:solidFill>
                <a:schemeClr val="accent4"/>
              </a:solidFill>
              <a:prstDash val="solid"/>
              <a:round/>
            </a:ln>
          </a:top>
          <a:bottom>
            <a:ln w="25400" cap="flat">
              <a:solidFill>
                <a:schemeClr val="accent4"/>
              </a:solidFill>
              <a:prstDash val="solid"/>
              <a:round/>
            </a:ln>
          </a:bottom>
          <a:insideH>
            <a:ln w="25400" cap="flat">
              <a:solidFill>
                <a:schemeClr val="accent4"/>
              </a:solidFill>
              <a:prstDash val="solid"/>
              <a:round/>
            </a:ln>
          </a:insideH>
          <a:insideV>
            <a:ln w="25400" cap="flat">
              <a:solidFill>
                <a:schemeClr val="accent4"/>
              </a:solidFill>
              <a:prstDash val="solid"/>
              <a:round/>
            </a:ln>
          </a:insideV>
        </a:tcBdr>
        <a:fill>
          <a:solidFill>
            <a:schemeClr val="accent4">
              <a:alpha val="20000"/>
            </a:schemeClr>
          </a:solidFill>
        </a:fill>
      </a:tcStyle>
    </a:firstCol>
    <a:lastRow>
      <a:tcTxStyle b="on" i="off">
        <a:font>
          <a:latin typeface="PT Sans"/>
          <a:ea typeface="PT Sans"/>
          <a:cs typeface="PT Sans"/>
        </a:font>
        <a:schemeClr val="accent4"/>
      </a:tcTxStyle>
      <a:tcStyle>
        <a:tcBdr>
          <a:left>
            <a:ln w="25400" cap="flat">
              <a:solidFill>
                <a:schemeClr val="accent4"/>
              </a:solidFill>
              <a:prstDash val="solid"/>
              <a:round/>
            </a:ln>
          </a:left>
          <a:right>
            <a:ln w="25400" cap="flat">
              <a:solidFill>
                <a:schemeClr val="accent4"/>
              </a:solidFill>
              <a:prstDash val="solid"/>
              <a:round/>
            </a:ln>
          </a:right>
          <a:top>
            <a:ln w="101600" cap="flat">
              <a:solidFill>
                <a:schemeClr val="accent4"/>
              </a:solidFill>
              <a:prstDash val="solid"/>
              <a:round/>
            </a:ln>
          </a:top>
          <a:bottom>
            <a:ln w="25400" cap="flat">
              <a:solidFill>
                <a:schemeClr val="accent4"/>
              </a:solidFill>
              <a:prstDash val="solid"/>
              <a:round/>
            </a:ln>
          </a:bottom>
          <a:insideH>
            <a:ln w="25400" cap="flat">
              <a:solidFill>
                <a:schemeClr val="accent4"/>
              </a:solidFill>
              <a:prstDash val="solid"/>
              <a:round/>
            </a:ln>
          </a:insideH>
          <a:insideV>
            <a:ln w="25400" cap="flat">
              <a:solidFill>
                <a:schemeClr val="accent4"/>
              </a:solidFill>
              <a:prstDash val="solid"/>
              <a:round/>
            </a:ln>
          </a:insideV>
        </a:tcBdr>
        <a:fill>
          <a:noFill/>
        </a:fill>
      </a:tcStyle>
    </a:lastRow>
    <a:firstRow>
      <a:tcTxStyle b="on" i="off">
        <a:font>
          <a:latin typeface="PT Sans"/>
          <a:ea typeface="PT Sans"/>
          <a:cs typeface="PT Sans"/>
        </a:font>
        <a:schemeClr val="accent4"/>
      </a:tcTxStyle>
      <a:tcStyle>
        <a:tcBdr>
          <a:left>
            <a:ln w="25400" cap="flat">
              <a:solidFill>
                <a:schemeClr val="accent4"/>
              </a:solidFill>
              <a:prstDash val="solid"/>
              <a:round/>
            </a:ln>
          </a:left>
          <a:right>
            <a:ln w="25400" cap="flat">
              <a:solidFill>
                <a:schemeClr val="accent4"/>
              </a:solidFill>
              <a:prstDash val="solid"/>
              <a:round/>
            </a:ln>
          </a:right>
          <a:top>
            <a:ln w="25400" cap="flat">
              <a:solidFill>
                <a:schemeClr val="accent4"/>
              </a:solidFill>
              <a:prstDash val="solid"/>
              <a:round/>
            </a:ln>
          </a:top>
          <a:bottom>
            <a:ln w="50800" cap="flat">
              <a:solidFill>
                <a:schemeClr val="accent4"/>
              </a:solidFill>
              <a:prstDash val="solid"/>
              <a:round/>
            </a:ln>
          </a:bottom>
          <a:insideH>
            <a:ln w="25400" cap="flat">
              <a:solidFill>
                <a:schemeClr val="accent4"/>
              </a:solidFill>
              <a:prstDash val="solid"/>
              <a:round/>
            </a:ln>
          </a:insideH>
          <a:insideV>
            <a:ln w="25400" cap="flat">
              <a:solidFill>
                <a:schemeClr val="accent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8" name="Shape 448"/>
          <p:cNvSpPr/>
          <p:nvPr>
            <p:ph type="sldImg"/>
          </p:nvPr>
        </p:nvSpPr>
        <p:spPr>
          <a:xfrm>
            <a:off x="1143000" y="685800"/>
            <a:ext cx="4572000" cy="3429000"/>
          </a:xfrm>
          <a:prstGeom prst="rect">
            <a:avLst/>
          </a:prstGeom>
        </p:spPr>
        <p:txBody>
          <a:bodyPr/>
          <a:lstStyle/>
          <a:p>
            <a:pPr/>
          </a:p>
        </p:txBody>
      </p:sp>
      <p:sp>
        <p:nvSpPr>
          <p:cNvPr id="449" name="Shape 4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Need parallel systems of scientific verification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Shape 775"/>
          <p:cNvSpPr/>
          <p:nvPr>
            <p:ph type="sldImg"/>
          </p:nvPr>
        </p:nvSpPr>
        <p:spPr>
          <a:prstGeom prst="rect">
            <a:avLst/>
          </a:prstGeom>
        </p:spPr>
        <p:txBody>
          <a:bodyPr/>
          <a:lstStyle/>
          <a:p>
            <a:pPr/>
          </a:p>
        </p:txBody>
      </p:sp>
      <p:sp>
        <p:nvSpPr>
          <p:cNvPr id="776" name="Shape 776"/>
          <p:cNvSpPr/>
          <p:nvPr>
            <p:ph type="body" sz="quarter" idx="1"/>
          </p:nvPr>
        </p:nvSpPr>
        <p:spPr>
          <a:prstGeom prst="rect">
            <a:avLst/>
          </a:prstGeom>
        </p:spPr>
        <p:txBody>
          <a:bodyPr/>
          <a:lstStyle/>
          <a:p>
            <a:pPr/>
            <a:r>
              <a:t>Day 1 I asked them questions about their knowledge of the replicability crisis, their belief about what proportion of the studies replicated etc.</a:t>
            </a:r>
          </a:p>
          <a:p>
            <a:pPr/>
            <a:r>
              <a:t>Assignment 1 they wrote that science is entirely self correcting, errors are rare, there is no problem </a:t>
            </a:r>
          </a:p>
          <a:p>
            <a:pPr/>
          </a:p>
          <a:p>
            <a:pPr/>
            <a:r>
              <a:t>Student feedback</a:t>
            </a:r>
          </a:p>
          <a:p>
            <a:pPr/>
            <a:r>
              <a:t>Error checking increases understanding of statistics</a:t>
            </a:r>
          </a:p>
          <a:p>
            <a:pPr/>
            <a:r>
              <a:t>They want this information earlier in their studies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You all know the obvious solution, but it hasn’t worked - yet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Jokes aside, the likes of Nick Brown, James Heathers, Elisabeth Bik, and many other folk who go unnamed and correct science for little thanks are .. just cool as hell. The punk rock of science.</a:t>
            </a:r>
          </a:p>
          <a:p>
            <a:pPr/>
          </a:p>
          <a:p>
            <a:pPr/>
            <a:r>
              <a:t>For me, they always bring to mind my favourite line from my favourite movie.</a:t>
            </a:r>
          </a:p>
          <a:p>
            <a:pPr/>
          </a:p>
          <a:p>
            <a:pPr/>
            <a:r>
              <a:t>These people are an invaluable asset to science. And at the same time, that’s a problem.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r>
              <a:t>A full spectrum approach. Not this or that, but all of 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Shape 670"/>
          <p:cNvSpPr/>
          <p:nvPr>
            <p:ph type="sldImg"/>
          </p:nvPr>
        </p:nvSpPr>
        <p:spPr>
          <a:prstGeom prst="rect">
            <a:avLst/>
          </a:prstGeom>
        </p:spPr>
        <p:txBody>
          <a:bodyPr/>
          <a:lstStyle/>
          <a:p>
            <a:pPr/>
          </a:p>
        </p:txBody>
      </p:sp>
      <p:sp>
        <p:nvSpPr>
          <p:cNvPr id="671" name="Shape 671"/>
          <p:cNvSpPr/>
          <p:nvPr>
            <p:ph type="body" sz="quarter" idx="1"/>
          </p:nvPr>
        </p:nvSpPr>
        <p:spPr>
          <a:prstGeom prst="rect">
            <a:avLst/>
          </a:prstGeom>
        </p:spPr>
        <p:txBody>
          <a:bodyPr/>
          <a:lstStyle/>
          <a:p>
            <a:pPr/>
            <a:r>
              <a:t>We need new error detection methods too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Shape 688"/>
          <p:cNvSpPr/>
          <p:nvPr>
            <p:ph type="sldImg"/>
          </p:nvPr>
        </p:nvSpPr>
        <p:spPr>
          <a:prstGeom prst="rect">
            <a:avLst/>
          </a:prstGeom>
        </p:spPr>
        <p:txBody>
          <a:bodyPr/>
          <a:lstStyle/>
          <a:p>
            <a:pPr/>
          </a:p>
        </p:txBody>
      </p:sp>
      <p:sp>
        <p:nvSpPr>
          <p:cNvPr id="689" name="Shape 689"/>
          <p:cNvSpPr/>
          <p:nvPr>
            <p:ph type="body" sz="quarter" idx="1"/>
          </p:nvPr>
        </p:nvSpPr>
        <p:spPr>
          <a:prstGeom prst="rect">
            <a:avLst/>
          </a:prstGeom>
        </p:spPr>
        <p:txBody>
          <a:bodyPr/>
          <a:lstStyle/>
          <a:p>
            <a:pPr/>
            <a:r>
              <a:t>Trigonometry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Shape 749"/>
          <p:cNvSpPr/>
          <p:nvPr>
            <p:ph type="sldImg"/>
          </p:nvPr>
        </p:nvSpPr>
        <p:spPr>
          <a:prstGeom prst="rect">
            <a:avLst/>
          </a:prstGeom>
        </p:spPr>
        <p:txBody>
          <a:bodyPr/>
          <a:lstStyle/>
          <a:p>
            <a:pPr/>
          </a:p>
        </p:txBody>
      </p:sp>
      <p:sp>
        <p:nvSpPr>
          <p:cNvPr id="750" name="Shape 750"/>
          <p:cNvSpPr/>
          <p:nvPr>
            <p:ph type="body" sz="quarter" idx="1"/>
          </p:nvPr>
        </p:nvSpPr>
        <p:spPr>
          <a:prstGeom prst="rect">
            <a:avLst/>
          </a:prstGeom>
        </p:spPr>
        <p:txBody>
          <a:bodyPr/>
          <a:lstStyle/>
          <a:p>
            <a:pPr/>
            <a:r>
              <a:t>Established knowledge can get repurposed for error detection purposes  </a:t>
            </a:r>
          </a:p>
          <a:p>
            <a:pPr/>
          </a:p>
          <a:p>
            <a:pPr/>
            <a:r>
              <a:t>“How much sleep is best for the brain”</a:t>
            </a:r>
          </a:p>
          <a:p>
            <a:pPr/>
            <a:r>
              <a:t>Never</a:t>
            </a:r>
          </a:p>
          <a:p>
            <a:pPr/>
            <a:r>
              <a:t>“How much brain is best for sleep”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Shape 757"/>
          <p:cNvSpPr/>
          <p:nvPr>
            <p:ph type="sldImg"/>
          </p:nvPr>
        </p:nvSpPr>
        <p:spPr>
          <a:prstGeom prst="rect">
            <a:avLst/>
          </a:prstGeom>
        </p:spPr>
        <p:txBody>
          <a:bodyPr/>
          <a:lstStyle/>
          <a:p>
            <a:pPr/>
          </a:p>
        </p:txBody>
      </p:sp>
      <p:sp>
        <p:nvSpPr>
          <p:cNvPr id="758" name="Shape 758"/>
          <p:cNvSpPr/>
          <p:nvPr>
            <p:ph type="body" sz="quarter" idx="1"/>
          </p:nvPr>
        </p:nvSpPr>
        <p:spPr>
          <a:prstGeom prst="rect">
            <a:avLst/>
          </a:prstGeom>
        </p:spPr>
        <p:txBody>
          <a:bodyPr/>
          <a:lstStyle/>
          <a:p>
            <a:pPr/>
            <a:r>
              <a:t>You know how to read and write them.</a:t>
            </a:r>
          </a:p>
          <a:p>
            <a:pPr/>
          </a:p>
          <a:p>
            <a:pPr/>
            <a:r>
              <a:t>Google hits for “how to write” vs “how to critique”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Shape 770"/>
          <p:cNvSpPr/>
          <p:nvPr>
            <p:ph type="sldImg"/>
          </p:nvPr>
        </p:nvSpPr>
        <p:spPr>
          <a:prstGeom prst="rect">
            <a:avLst/>
          </a:prstGeom>
        </p:spPr>
        <p:txBody>
          <a:bodyPr/>
          <a:lstStyle/>
          <a:p>
            <a:pPr/>
          </a:p>
        </p:txBody>
      </p:sp>
      <p:sp>
        <p:nvSpPr>
          <p:cNvPr id="771" name="Shape 771"/>
          <p:cNvSpPr/>
          <p:nvPr>
            <p:ph type="body" sz="quarter" idx="1"/>
          </p:nvPr>
        </p:nvSpPr>
        <p:spPr>
          <a:prstGeom prst="rect">
            <a:avLst/>
          </a:prstGeom>
        </p:spPr>
        <p:txBody>
          <a:bodyPr/>
          <a:lstStyle/>
          <a:p>
            <a:pPr/>
            <a:r>
              <a:t>Srivistiva (2016) “Everything is fucked” syllabus</a:t>
            </a:r>
          </a:p>
          <a:p>
            <a:pPr/>
            <a:r>
              <a:t>Bernal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hyperlink" Target="mailto:ian.hussey@unibe.ch" TargetMode="External"/><Relationship Id="rId5" Type="http://schemas.openxmlformats.org/officeDocument/2006/relationships/hyperlink" Target="https://error.reviews" TargetMode="External"/><Relationship Id="rId6" Type="http://schemas.openxmlformats.org/officeDocument/2006/relationships/hyperlink" Target="mailto:error-reviews.psy@unibe.ch" TargetMode="Externa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Title">
    <p:spTree>
      <p:nvGrpSpPr>
        <p:cNvPr id="1" name=""/>
        <p:cNvGrpSpPr/>
        <p:nvPr/>
      </p:nvGrpSpPr>
      <p:grpSpPr>
        <a:xfrm>
          <a:off x="0" y="0"/>
          <a:ext cx="0" cy="0"/>
          <a:chOff x="0" y="0"/>
          <a:chExt cx="0" cy="0"/>
        </a:xfrm>
      </p:grpSpPr>
      <p:sp>
        <p:nvSpPr>
          <p:cNvPr id="16" name="Textfeld 19"/>
          <p:cNvSpPr txBox="1"/>
          <p:nvPr>
            <p:ph type="body" sz="quarter" idx="21"/>
          </p:nvPr>
        </p:nvSpPr>
        <p:spPr>
          <a:xfrm>
            <a:off x="2002783" y="10595027"/>
            <a:ext cx="19424657" cy="2258061"/>
          </a:xfrm>
          <a:prstGeom prst="rect">
            <a:avLst/>
          </a:prstGeom>
        </p:spPr>
        <p:txBody>
          <a:bodyPr>
            <a:spAutoFit/>
          </a:bodyPr>
          <a:lstStyle>
            <a:lvl1pPr marL="0" indent="0">
              <a:spcBef>
                <a:spcPts val="0"/>
              </a:spcBef>
              <a:buSzTx/>
              <a:buFontTx/>
              <a:buNone/>
              <a:defRPr spc="-288" sz="7200">
                <a:latin typeface="Oswald"/>
                <a:ea typeface="Oswald"/>
                <a:cs typeface="Oswald"/>
                <a:sym typeface="Oswald"/>
              </a:defRPr>
            </a:lvl1pPr>
          </a:lstStyle>
          <a:p>
            <a:pPr/>
            <a:r>
              <a:t>Subtitles - Lorem ipsum dolor sit amet, consetetur sadipscing elitr, sed diam nonumy</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
    <p:spTree>
      <p:nvGrpSpPr>
        <p:cNvPr id="1" name=""/>
        <p:cNvGrpSpPr/>
        <p:nvPr/>
      </p:nvGrpSpPr>
      <p:grpSpPr>
        <a:xfrm>
          <a:off x="0" y="0"/>
          <a:ext cx="0" cy="0"/>
          <a:chOff x="0" y="0"/>
          <a:chExt cx="0" cy="0"/>
        </a:xfrm>
      </p:grpSpPr>
      <p:sp>
        <p:nvSpPr>
          <p:cNvPr id="155" name="Rechteck: diagonal liegende Ecken abgeschnitten 4"/>
          <p:cNvSpPr/>
          <p:nvPr/>
        </p:nvSpPr>
        <p:spPr>
          <a:xfrm>
            <a:off x="767149" y="679139"/>
            <a:ext cx="22849701"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156" name="Circle"/>
          <p:cNvSpPr/>
          <p:nvPr/>
        </p:nvSpPr>
        <p:spPr>
          <a:xfrm>
            <a:off x="-430093" y="-562553"/>
            <a:ext cx="2889786"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157" name="01."/>
          <p:cNvSpPr txBox="1"/>
          <p:nvPr>
            <p:ph type="body" sz="quarter" idx="21"/>
          </p:nvPr>
        </p:nvSpPr>
        <p:spPr>
          <a:xfrm>
            <a:off x="84547" y="409900"/>
            <a:ext cx="1860506"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158"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2039990" y="1821419"/>
            <a:ext cx="20304020" cy="10610948"/>
          </a:xfrm>
          <a:prstGeom prst="rect">
            <a:avLst/>
          </a:prstGeom>
          <a:ln w="12700"/>
        </p:spPr>
        <p:txBody>
          <a:bodyPr>
            <a:noAutofit/>
          </a:bodyPr>
          <a:lstStyle>
            <a:lvl1pPr marL="0" indent="0" algn="just">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p:txBody>
      </p:sp>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E">
    <p:spTree>
      <p:nvGrpSpPr>
        <p:cNvPr id="1" name=""/>
        <p:cNvGrpSpPr/>
        <p:nvPr/>
      </p:nvGrpSpPr>
      <p:grpSpPr>
        <a:xfrm>
          <a:off x="0" y="0"/>
          <a:ext cx="0" cy="0"/>
          <a:chOff x="0" y="0"/>
          <a:chExt cx="0" cy="0"/>
        </a:xfrm>
      </p:grpSpPr>
      <p:sp>
        <p:nvSpPr>
          <p:cNvPr id="166" name="Rechteck: diagonal liegende Ecken abgeschnitten 4"/>
          <p:cNvSpPr/>
          <p:nvPr/>
        </p:nvSpPr>
        <p:spPr>
          <a:xfrm>
            <a:off x="767149" y="679139"/>
            <a:ext cx="21675356"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pic>
        <p:nvPicPr>
          <p:cNvPr id="167" name="Grafik 2" descr="Grafik 2"/>
          <p:cNvPicPr>
            <a:picLocks noChangeAspect="1"/>
          </p:cNvPicPr>
          <p:nvPr/>
        </p:nvPicPr>
        <p:blipFill>
          <a:blip r:embed="rId2">
            <a:extLst/>
          </a:blip>
          <a:srcRect l="0" t="0" r="79799" b="245"/>
          <a:stretch>
            <a:fillRect/>
          </a:stretch>
        </p:blipFill>
        <p:spPr>
          <a:xfrm>
            <a:off x="19246570" y="3409937"/>
            <a:ext cx="5137431" cy="10058411"/>
          </a:xfrm>
          <a:prstGeom prst="rect">
            <a:avLst/>
          </a:prstGeom>
          <a:ln w="12700">
            <a:miter lim="400000"/>
          </a:ln>
          <a:effectLst>
            <a:outerShdw sx="100000" sy="100000" kx="0" ky="0" algn="b" rotWithShape="0" blurRad="101600" dist="76200" dir="5400000">
              <a:srgbClr val="000000">
                <a:alpha val="19000"/>
              </a:srgbClr>
            </a:outerShdw>
          </a:effectLst>
        </p:spPr>
      </p:pic>
      <p:sp>
        <p:nvSpPr>
          <p:cNvPr id="168" name="Circle"/>
          <p:cNvSpPr/>
          <p:nvPr/>
        </p:nvSpPr>
        <p:spPr>
          <a:xfrm>
            <a:off x="-430093" y="-562553"/>
            <a:ext cx="2889786"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169" name="01."/>
          <p:cNvSpPr txBox="1"/>
          <p:nvPr>
            <p:ph type="body" sz="quarter" idx="21"/>
          </p:nvPr>
        </p:nvSpPr>
        <p:spPr>
          <a:xfrm>
            <a:off x="84547" y="409900"/>
            <a:ext cx="1860506"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170"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2045635" y="1840764"/>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1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R">
    <p:spTree>
      <p:nvGrpSpPr>
        <p:cNvPr id="1" name=""/>
        <p:cNvGrpSpPr/>
        <p:nvPr/>
      </p:nvGrpSpPr>
      <p:grpSpPr>
        <a:xfrm>
          <a:off x="0" y="0"/>
          <a:ext cx="0" cy="0"/>
          <a:chOff x="0" y="0"/>
          <a:chExt cx="0" cy="0"/>
        </a:xfrm>
      </p:grpSpPr>
      <p:sp>
        <p:nvSpPr>
          <p:cNvPr id="178" name="Rechteck: diagonal liegende Ecken abgeschnitten 4"/>
          <p:cNvSpPr/>
          <p:nvPr/>
        </p:nvSpPr>
        <p:spPr>
          <a:xfrm>
            <a:off x="2100649" y="679139"/>
            <a:ext cx="21675356" cy="12357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 y="2"/>
                </a:moveTo>
                <a:lnTo>
                  <a:pt x="19534" y="2"/>
                </a:lnTo>
                <a:lnTo>
                  <a:pt x="21600" y="0"/>
                </a:lnTo>
                <a:cubicBezTo>
                  <a:pt x="21595" y="7184"/>
                  <a:pt x="21591" y="14416"/>
                  <a:pt x="21586" y="21600"/>
                </a:cubicBezTo>
                <a:lnTo>
                  <a:pt x="2065" y="21600"/>
                </a:lnTo>
                <a:lnTo>
                  <a:pt x="0" y="20376"/>
                </a:lnTo>
                <a:cubicBezTo>
                  <a:pt x="4" y="13585"/>
                  <a:pt x="8" y="6793"/>
                  <a:pt x="12" y="2"/>
                </a:cubicBezTo>
                <a:close/>
              </a:path>
            </a:pathLst>
          </a:cu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179" name="Circle"/>
          <p:cNvSpPr/>
          <p:nvPr/>
        </p:nvSpPr>
        <p:spPr>
          <a:xfrm>
            <a:off x="22029328" y="-481727"/>
            <a:ext cx="2889785"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180" name="01."/>
          <p:cNvSpPr txBox="1"/>
          <p:nvPr>
            <p:ph type="body" sz="quarter" idx="21"/>
          </p:nvPr>
        </p:nvSpPr>
        <p:spPr>
          <a:xfrm>
            <a:off x="22543968" y="503426"/>
            <a:ext cx="1860505" cy="919480"/>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pic>
        <p:nvPicPr>
          <p:cNvPr id="181" name="Grafik 2" descr="Grafik 2"/>
          <p:cNvPicPr>
            <a:picLocks noChangeAspect="1"/>
          </p:cNvPicPr>
          <p:nvPr/>
        </p:nvPicPr>
        <p:blipFill>
          <a:blip r:embed="rId2">
            <a:extLst/>
          </a:blip>
          <a:srcRect l="19690" t="322" r="59574" b="0"/>
          <a:stretch>
            <a:fillRect/>
          </a:stretch>
        </p:blipFill>
        <p:spPr>
          <a:xfrm>
            <a:off x="198563" y="3649155"/>
            <a:ext cx="5273489" cy="10050648"/>
          </a:xfrm>
          <a:prstGeom prst="rect">
            <a:avLst/>
          </a:prstGeom>
          <a:ln w="12700">
            <a:miter lim="400000"/>
          </a:ln>
          <a:effectLst>
            <a:outerShdw sx="100000" sy="100000" kx="0" ky="0" algn="b" rotWithShape="0" blurRad="101600" dist="76200" dir="5400000">
              <a:srgbClr val="000000">
                <a:alpha val="19000"/>
              </a:srgbClr>
            </a:outerShdw>
          </a:effectLst>
        </p:spPr>
      </p:pic>
      <p:sp>
        <p:nvSpPr>
          <p:cNvPr id="182"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6060095" y="1767106"/>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1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R2">
    <p:spTree>
      <p:nvGrpSpPr>
        <p:cNvPr id="1" name=""/>
        <p:cNvGrpSpPr/>
        <p:nvPr/>
      </p:nvGrpSpPr>
      <p:grpSpPr>
        <a:xfrm>
          <a:off x="0" y="0"/>
          <a:ext cx="0" cy="0"/>
          <a:chOff x="0" y="0"/>
          <a:chExt cx="0" cy="0"/>
        </a:xfrm>
      </p:grpSpPr>
      <p:sp>
        <p:nvSpPr>
          <p:cNvPr id="190" name="Rechteck: diagonal liegende Ecken abgeschnitten 4"/>
          <p:cNvSpPr/>
          <p:nvPr/>
        </p:nvSpPr>
        <p:spPr>
          <a:xfrm>
            <a:off x="767149" y="679139"/>
            <a:ext cx="21675356"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191" name="Circle"/>
          <p:cNvSpPr/>
          <p:nvPr/>
        </p:nvSpPr>
        <p:spPr>
          <a:xfrm>
            <a:off x="-430093" y="-575253"/>
            <a:ext cx="2889786"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192" name="01."/>
          <p:cNvSpPr txBox="1"/>
          <p:nvPr>
            <p:ph type="body" sz="quarter" idx="21"/>
          </p:nvPr>
        </p:nvSpPr>
        <p:spPr>
          <a:xfrm>
            <a:off x="84547" y="409900"/>
            <a:ext cx="1860506"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pic>
        <p:nvPicPr>
          <p:cNvPr id="193" name="Grafik 2" descr="Grafik 2"/>
          <p:cNvPicPr>
            <a:picLocks noChangeAspect="1"/>
          </p:cNvPicPr>
          <p:nvPr/>
        </p:nvPicPr>
        <p:blipFill>
          <a:blip r:embed="rId2">
            <a:extLst/>
          </a:blip>
          <a:srcRect l="39910" t="0" r="39353" b="0"/>
          <a:stretch>
            <a:fillRect/>
          </a:stretch>
        </p:blipFill>
        <p:spPr>
          <a:xfrm>
            <a:off x="18786662" y="3368962"/>
            <a:ext cx="5273489" cy="10083115"/>
          </a:xfrm>
          <a:prstGeom prst="rect">
            <a:avLst/>
          </a:prstGeom>
          <a:ln w="12700">
            <a:miter lim="400000"/>
          </a:ln>
          <a:effectLst>
            <a:outerShdw sx="100000" sy="100000" kx="0" ky="0" algn="b" rotWithShape="0" blurRad="101600" dist="76200" dir="5400000">
              <a:srgbClr val="000000">
                <a:alpha val="17000"/>
              </a:srgbClr>
            </a:outerShdw>
          </a:effectLst>
        </p:spPr>
      </p:pic>
      <p:sp>
        <p:nvSpPr>
          <p:cNvPr id="194"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2045635" y="1840764"/>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O">
    <p:spTree>
      <p:nvGrpSpPr>
        <p:cNvPr id="1" name=""/>
        <p:cNvGrpSpPr/>
        <p:nvPr/>
      </p:nvGrpSpPr>
      <p:grpSpPr>
        <a:xfrm>
          <a:off x="0" y="0"/>
          <a:ext cx="0" cy="0"/>
          <a:chOff x="0" y="0"/>
          <a:chExt cx="0" cy="0"/>
        </a:xfrm>
      </p:grpSpPr>
      <p:sp>
        <p:nvSpPr>
          <p:cNvPr id="202" name="Rechteck: diagonal liegende Ecken abgeschnitten 4"/>
          <p:cNvSpPr/>
          <p:nvPr/>
        </p:nvSpPr>
        <p:spPr>
          <a:xfrm>
            <a:off x="2100649" y="679139"/>
            <a:ext cx="21675356"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203" name="Circle"/>
          <p:cNvSpPr/>
          <p:nvPr/>
        </p:nvSpPr>
        <p:spPr>
          <a:xfrm>
            <a:off x="22029328" y="-481727"/>
            <a:ext cx="2889785"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04" name="01."/>
          <p:cNvSpPr txBox="1"/>
          <p:nvPr>
            <p:ph type="body" sz="quarter" idx="21"/>
          </p:nvPr>
        </p:nvSpPr>
        <p:spPr>
          <a:xfrm>
            <a:off x="22543968" y="503426"/>
            <a:ext cx="1860505" cy="919480"/>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pic>
        <p:nvPicPr>
          <p:cNvPr id="205" name="Grafik 1" descr="Grafik 1"/>
          <p:cNvPicPr>
            <a:picLocks noChangeAspect="1"/>
          </p:cNvPicPr>
          <p:nvPr/>
        </p:nvPicPr>
        <p:blipFill>
          <a:blip r:embed="rId2">
            <a:extLst/>
          </a:blip>
          <a:srcRect l="60289" t="4279" r="19704" b="0"/>
          <a:stretch>
            <a:fillRect/>
          </a:stretch>
        </p:blipFill>
        <p:spPr>
          <a:xfrm>
            <a:off x="240631" y="4114611"/>
            <a:ext cx="5088105" cy="9651659"/>
          </a:xfrm>
          <a:prstGeom prst="rect">
            <a:avLst/>
          </a:prstGeom>
          <a:ln w="12700">
            <a:miter lim="400000"/>
          </a:ln>
          <a:effectLst>
            <a:outerShdw sx="100000" sy="100000" kx="0" ky="0" algn="b" rotWithShape="0" blurRad="101600" dist="76200" dir="5400000">
              <a:srgbClr val="000000">
                <a:alpha val="20000"/>
              </a:srgbClr>
            </a:outerShdw>
          </a:effectLst>
        </p:spPr>
      </p:pic>
      <p:sp>
        <p:nvSpPr>
          <p:cNvPr id="206" name="Ellipse 1"/>
          <p:cNvSpPr/>
          <p:nvPr/>
        </p:nvSpPr>
        <p:spPr>
          <a:xfrm>
            <a:off x="19388698" y="12505227"/>
            <a:ext cx="895317" cy="895317"/>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07"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6060095" y="1767106"/>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2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_R3">
    <p:spTree>
      <p:nvGrpSpPr>
        <p:cNvPr id="1" name=""/>
        <p:cNvGrpSpPr/>
        <p:nvPr/>
      </p:nvGrpSpPr>
      <p:grpSpPr>
        <a:xfrm>
          <a:off x="0" y="0"/>
          <a:ext cx="0" cy="0"/>
          <a:chOff x="0" y="0"/>
          <a:chExt cx="0" cy="0"/>
        </a:xfrm>
      </p:grpSpPr>
      <p:sp>
        <p:nvSpPr>
          <p:cNvPr id="215" name="Rechteck: diagonal liegende Ecken abgeschnitten 4"/>
          <p:cNvSpPr/>
          <p:nvPr/>
        </p:nvSpPr>
        <p:spPr>
          <a:xfrm>
            <a:off x="767149" y="679139"/>
            <a:ext cx="21675356"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pic>
        <p:nvPicPr>
          <p:cNvPr id="216" name="Grafik 2" descr="Grafik 2"/>
          <p:cNvPicPr>
            <a:picLocks noChangeAspect="1"/>
          </p:cNvPicPr>
          <p:nvPr/>
        </p:nvPicPr>
        <p:blipFill>
          <a:blip r:embed="rId2">
            <a:extLst/>
          </a:blip>
          <a:srcRect l="19690" t="322" r="59574" b="0"/>
          <a:stretch>
            <a:fillRect/>
          </a:stretch>
        </p:blipFill>
        <p:spPr>
          <a:xfrm>
            <a:off x="18786663" y="3385233"/>
            <a:ext cx="5273489" cy="10050648"/>
          </a:xfrm>
          <a:prstGeom prst="rect">
            <a:avLst/>
          </a:prstGeom>
          <a:ln w="12700">
            <a:miter lim="400000"/>
          </a:ln>
          <a:effectLst>
            <a:outerShdw sx="100000" sy="100000" kx="0" ky="0" algn="b" rotWithShape="0" blurRad="101600" dist="76200" dir="5400000">
              <a:srgbClr val="000000">
                <a:alpha val="19000"/>
              </a:srgbClr>
            </a:outerShdw>
          </a:effectLst>
        </p:spPr>
      </p:pic>
      <p:sp>
        <p:nvSpPr>
          <p:cNvPr id="217" name="Circle"/>
          <p:cNvSpPr/>
          <p:nvPr/>
        </p:nvSpPr>
        <p:spPr>
          <a:xfrm>
            <a:off x="-430093" y="-575253"/>
            <a:ext cx="2889786"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18" name="01."/>
          <p:cNvSpPr txBox="1"/>
          <p:nvPr>
            <p:ph type="body" sz="quarter" idx="21"/>
          </p:nvPr>
        </p:nvSpPr>
        <p:spPr>
          <a:xfrm>
            <a:off x="84547" y="409900"/>
            <a:ext cx="1860506"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219"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2"/>
          </p:nvPr>
        </p:nvSpPr>
        <p:spPr>
          <a:xfrm>
            <a:off x="2045635" y="1840764"/>
            <a:ext cx="16362131" cy="10034472"/>
          </a:xfrm>
          <a:prstGeom prst="rect">
            <a:avLst/>
          </a:prstGeom>
          <a:ln w="12700"/>
        </p:spPr>
        <p:txBody>
          <a:bodyPr anchor="ctr">
            <a:noAutofit/>
          </a:bodyPr>
          <a:lstStyle/>
          <a:p>
            <a:pPr marL="0" indent="0" algn="just">
              <a:lnSpc>
                <a:spcPct val="100000"/>
              </a:lnSpc>
              <a:spcBef>
                <a:spcPts val="0"/>
              </a:spcBef>
              <a:buSzTx/>
              <a:buFontTx/>
              <a:buNone/>
              <a:defRPr sz="3600"/>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a:p>
            <a:pPr marL="0" indent="0" algn="just">
              <a:lnSpc>
                <a:spcPct val="100000"/>
              </a:lnSpc>
              <a:spcBef>
                <a:spcPts val="0"/>
              </a:spcBef>
              <a:buSzTx/>
              <a:buFontTx/>
              <a:buNone/>
              <a:defRPr sz="3600"/>
            </a:pPr>
          </a:p>
          <a:p>
            <a:pPr marL="0" indent="0" algn="just">
              <a:lnSpc>
                <a:spcPct val="100000"/>
              </a:lnSpc>
              <a:spcBef>
                <a:spcPts val="0"/>
              </a:spcBef>
              <a:buSzTx/>
              <a:buFontTx/>
              <a:buNone/>
              <a:defRPr sz="3600"/>
            </a:pPr>
            <a:r>
              <a:t>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a:t>
            </a:r>
          </a:p>
        </p:txBody>
      </p:sp>
      <p:sp>
        <p:nvSpPr>
          <p:cNvPr id="2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RightTextLeft">
    <p:bg>
      <p:bgPr>
        <a:solidFill>
          <a:srgbClr val="F9F9F9"/>
        </a:solidFill>
      </p:bgPr>
    </p:bg>
    <p:spTree>
      <p:nvGrpSpPr>
        <p:cNvPr id="1" name=""/>
        <p:cNvGrpSpPr/>
        <p:nvPr/>
      </p:nvGrpSpPr>
      <p:grpSpPr>
        <a:xfrm>
          <a:off x="0" y="0"/>
          <a:ext cx="0" cy="0"/>
          <a:chOff x="0" y="0"/>
          <a:chExt cx="0" cy="0"/>
        </a:xfrm>
      </p:grpSpPr>
      <p:sp>
        <p:nvSpPr>
          <p:cNvPr id="227" name="Interaktive Schaltfläche: Leer 2"/>
          <p:cNvSpPr/>
          <p:nvPr/>
        </p:nvSpPr>
        <p:spPr>
          <a:xfrm>
            <a:off x="1" y="0"/>
            <a:ext cx="8983362" cy="13716000"/>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28" name="Rectangle"/>
          <p:cNvSpPr/>
          <p:nvPr>
            <p:ph type="body" sz="half" idx="21"/>
          </p:nvPr>
        </p:nvSpPr>
        <p:spPr>
          <a:xfrm>
            <a:off x="553627" y="694379"/>
            <a:ext cx="7876108" cy="12302530"/>
          </a:xfrm>
          <a:prstGeom prst="rect">
            <a:avLst/>
          </a:prstGeom>
          <a:solidFill>
            <a:srgbClr val="F9F9F9"/>
          </a:solidFill>
          <a:ln>
            <a:solidFill>
              <a:srgbClr val="590000"/>
            </a:solidFill>
            <a:miter lim="800000"/>
          </a:ln>
        </p:spPr>
        <p:txBody>
          <a:bodyPr anchor="ctr">
            <a:noAutofit/>
          </a:bodyPr>
          <a:lstStyle/>
          <a:p>
            <a:pPr marL="0" indent="0" algn="ctr">
              <a:lnSpc>
                <a:spcPct val="100000"/>
              </a:lnSpc>
              <a:spcBef>
                <a:spcPts val="0"/>
              </a:spcBef>
              <a:buSzTx/>
              <a:buFontTx/>
              <a:buNone/>
              <a:defRPr sz="3600"/>
            </a:pPr>
          </a:p>
        </p:txBody>
      </p:sp>
      <p:sp>
        <p:nvSpPr>
          <p:cNvPr id="229" name="Ellipse 6"/>
          <p:cNvSpPr/>
          <p:nvPr/>
        </p:nvSpPr>
        <p:spPr>
          <a:xfrm>
            <a:off x="-231490" y="10603735"/>
            <a:ext cx="1554241" cy="155424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30" name="Ellipse 1"/>
          <p:cNvSpPr/>
          <p:nvPr/>
        </p:nvSpPr>
        <p:spPr>
          <a:xfrm>
            <a:off x="15830585" y="-532267"/>
            <a:ext cx="895313" cy="89531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31" name="Textfeld 7"/>
          <p:cNvSpPr txBox="1"/>
          <p:nvPr/>
        </p:nvSpPr>
        <p:spPr>
          <a:xfrm>
            <a:off x="1414189" y="13031498"/>
            <a:ext cx="5898834"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Regular"/>
                <a:ea typeface="Sriracha-Regular"/>
                <a:cs typeface="Sriracha-Regular"/>
                <a:sym typeface="Sriracha-Regular"/>
              </a:defRPr>
            </a:lvl1pPr>
          </a:lstStyle>
          <a:p>
            <a:pPr/>
            <a:r>
              <a:t>xxxxxxxxxxxxxxxxxxxxxxxx</a:t>
            </a:r>
          </a:p>
        </p:txBody>
      </p:sp>
      <p:sp>
        <p:nvSpPr>
          <p:cNvPr id="232" name="Textfeld 8"/>
          <p:cNvSpPr txBox="1"/>
          <p:nvPr/>
        </p:nvSpPr>
        <p:spPr>
          <a:xfrm>
            <a:off x="1414189" y="33499"/>
            <a:ext cx="5898834"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Regular"/>
                <a:ea typeface="Sriracha-Regular"/>
                <a:cs typeface="Sriracha-Regular"/>
                <a:sym typeface="Sriracha-Regular"/>
              </a:defRPr>
            </a:lvl1pPr>
          </a:lstStyle>
          <a:p>
            <a:pPr/>
            <a:r>
              <a:t>xxxxxxxxxxxxxxxxxxxxxxxx</a:t>
            </a:r>
          </a:p>
        </p:txBody>
      </p:sp>
      <p:sp>
        <p:nvSpPr>
          <p:cNvPr id="233" name="Circle"/>
          <p:cNvSpPr/>
          <p:nvPr/>
        </p:nvSpPr>
        <p:spPr>
          <a:xfrm>
            <a:off x="22766698" y="12201858"/>
            <a:ext cx="1981448" cy="1976680"/>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34" name="01."/>
          <p:cNvSpPr txBox="1"/>
          <p:nvPr>
            <p:ph type="body" sz="quarter" idx="22"/>
          </p:nvPr>
        </p:nvSpPr>
        <p:spPr>
          <a:xfrm>
            <a:off x="22827169" y="12730457"/>
            <a:ext cx="186050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235"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sz="half" idx="23"/>
          </p:nvPr>
        </p:nvSpPr>
        <p:spPr>
          <a:xfrm>
            <a:off x="1138322" y="1284390"/>
            <a:ext cx="6706720" cy="11122508"/>
          </a:xfrm>
          <a:prstGeom prst="rect">
            <a:avLst/>
          </a:prstGeom>
          <a:ln w="12700"/>
        </p:spPr>
        <p:txBody>
          <a:bodyP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a:t>
            </a:r>
          </a:p>
        </p:txBody>
      </p:sp>
      <p:sp>
        <p:nvSpPr>
          <p:cNvPr id="2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RightTextLeftBig">
    <p:bg>
      <p:bgPr>
        <a:solidFill>
          <a:srgbClr val="F9F9F9"/>
        </a:solidFill>
      </p:bgPr>
    </p:bg>
    <p:spTree>
      <p:nvGrpSpPr>
        <p:cNvPr id="1" name=""/>
        <p:cNvGrpSpPr/>
        <p:nvPr/>
      </p:nvGrpSpPr>
      <p:grpSpPr>
        <a:xfrm>
          <a:off x="0" y="0"/>
          <a:ext cx="0" cy="0"/>
          <a:chOff x="0" y="0"/>
          <a:chExt cx="0" cy="0"/>
        </a:xfrm>
      </p:grpSpPr>
      <p:sp>
        <p:nvSpPr>
          <p:cNvPr id="243" name="Interaktive Schaltfläche: Leer 2"/>
          <p:cNvSpPr/>
          <p:nvPr/>
        </p:nvSpPr>
        <p:spPr>
          <a:xfrm>
            <a:off x="1" y="-1"/>
            <a:ext cx="12255411" cy="13716001"/>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44" name="Rectangle"/>
          <p:cNvSpPr/>
          <p:nvPr/>
        </p:nvSpPr>
        <p:spPr>
          <a:xfrm>
            <a:off x="553627" y="694379"/>
            <a:ext cx="11148159" cy="12302530"/>
          </a:xfrm>
          <a:prstGeom prst="rect">
            <a:avLst/>
          </a:prstGeom>
          <a:solidFill>
            <a:srgbClr val="F9F9F9"/>
          </a:solidFill>
          <a:ln w="25400">
            <a:solidFill>
              <a:srgbClr val="590000"/>
            </a:solidFill>
            <a:miter/>
          </a:ln>
        </p:spPr>
        <p:txBody>
          <a:bodyPr tIns="91439" bIns="91439" anchor="ctr"/>
          <a:lstStyle/>
          <a:p>
            <a:pPr algn="ctr"/>
          </a:p>
        </p:txBody>
      </p:sp>
      <p:sp>
        <p:nvSpPr>
          <p:cNvPr id="245" name="Circle"/>
          <p:cNvSpPr/>
          <p:nvPr/>
        </p:nvSpPr>
        <p:spPr>
          <a:xfrm>
            <a:off x="22766698" y="12201858"/>
            <a:ext cx="1981447" cy="1976680"/>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46" name="01."/>
          <p:cNvSpPr txBox="1"/>
          <p:nvPr>
            <p:ph type="body" sz="quarter" idx="21"/>
          </p:nvPr>
        </p:nvSpPr>
        <p:spPr>
          <a:xfrm>
            <a:off x="22827169" y="12730458"/>
            <a:ext cx="186050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247" name="Ellipse 6"/>
          <p:cNvSpPr/>
          <p:nvPr/>
        </p:nvSpPr>
        <p:spPr>
          <a:xfrm>
            <a:off x="9879431" y="12103179"/>
            <a:ext cx="1240603" cy="118688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48" name="Ellipse 1"/>
          <p:cNvSpPr/>
          <p:nvPr/>
        </p:nvSpPr>
        <p:spPr>
          <a:xfrm>
            <a:off x="174441" y="942199"/>
            <a:ext cx="895313" cy="89531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49" name="Textfeld 7"/>
          <p:cNvSpPr txBox="1"/>
          <p:nvPr/>
        </p:nvSpPr>
        <p:spPr>
          <a:xfrm>
            <a:off x="3190990" y="13030953"/>
            <a:ext cx="5898833"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Regular"/>
                <a:ea typeface="Sriracha-Regular"/>
                <a:cs typeface="Sriracha-Regular"/>
                <a:sym typeface="Sriracha-Regular"/>
              </a:defRPr>
            </a:lvl1pPr>
          </a:lstStyle>
          <a:p>
            <a:pPr/>
            <a:r>
              <a:t>xxxxxxxxxxxxxxxxxxxxxxxx</a:t>
            </a:r>
          </a:p>
        </p:txBody>
      </p:sp>
      <p:sp>
        <p:nvSpPr>
          <p:cNvPr id="250" name="Textfeld 8"/>
          <p:cNvSpPr txBox="1"/>
          <p:nvPr/>
        </p:nvSpPr>
        <p:spPr>
          <a:xfrm>
            <a:off x="3190990" y="32954"/>
            <a:ext cx="5898833"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Regular"/>
                <a:ea typeface="Sriracha-Regular"/>
                <a:cs typeface="Sriracha-Regular"/>
                <a:sym typeface="Sriracha-Regular"/>
              </a:defRPr>
            </a:lvl1pPr>
          </a:lstStyle>
          <a:p>
            <a:pPr/>
            <a:r>
              <a:t>xxxxxxxxxxxxxxxxxxxxxxxx</a:t>
            </a:r>
          </a:p>
        </p:txBody>
      </p:sp>
      <p:sp>
        <p:nvSpPr>
          <p:cNvPr id="251"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sz="half" idx="22"/>
          </p:nvPr>
        </p:nvSpPr>
        <p:spPr>
          <a:xfrm>
            <a:off x="1138322" y="1284390"/>
            <a:ext cx="9978769" cy="11122508"/>
          </a:xfrm>
          <a:prstGeom prst="rect">
            <a:avLst/>
          </a:prstGeom>
          <a:ln w="12700"/>
        </p:spPr>
        <p:txBody>
          <a:bodyP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a:t>
            </a:r>
          </a:p>
        </p:txBody>
      </p:sp>
      <p:sp>
        <p:nvSpPr>
          <p:cNvPr id="2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LeftTextRight">
    <p:bg>
      <p:bgPr>
        <a:solidFill>
          <a:srgbClr val="F9F9F9"/>
        </a:solidFill>
      </p:bgPr>
    </p:bg>
    <p:spTree>
      <p:nvGrpSpPr>
        <p:cNvPr id="1" name=""/>
        <p:cNvGrpSpPr/>
        <p:nvPr/>
      </p:nvGrpSpPr>
      <p:grpSpPr>
        <a:xfrm>
          <a:off x="0" y="0"/>
          <a:ext cx="0" cy="0"/>
          <a:chOff x="0" y="0"/>
          <a:chExt cx="0" cy="0"/>
        </a:xfrm>
      </p:grpSpPr>
      <p:sp>
        <p:nvSpPr>
          <p:cNvPr id="259" name="Interaktive Schaltfläche: Leer 2"/>
          <p:cNvSpPr/>
          <p:nvPr/>
        </p:nvSpPr>
        <p:spPr>
          <a:xfrm>
            <a:off x="15403247" y="-1"/>
            <a:ext cx="8983361" cy="13716001"/>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60" name="Rectangle"/>
          <p:cNvSpPr/>
          <p:nvPr>
            <p:ph type="body" sz="half" idx="21"/>
          </p:nvPr>
        </p:nvSpPr>
        <p:spPr>
          <a:xfrm>
            <a:off x="15955798" y="694379"/>
            <a:ext cx="7878261" cy="12302529"/>
          </a:xfrm>
          <a:prstGeom prst="rect">
            <a:avLst/>
          </a:prstGeom>
          <a:solidFill>
            <a:srgbClr val="F9F9F9"/>
          </a:solidFill>
          <a:ln>
            <a:solidFill>
              <a:srgbClr val="590000"/>
            </a:solidFill>
            <a:miter lim="800000"/>
          </a:ln>
        </p:spPr>
        <p:txBody>
          <a:bodyPr anchor="ctr">
            <a:noAutofit/>
          </a:bodyPr>
          <a:lstStyle/>
          <a:p>
            <a:pPr marL="0" indent="0" algn="ctr">
              <a:lnSpc>
                <a:spcPct val="100000"/>
              </a:lnSpc>
              <a:spcBef>
                <a:spcPts val="0"/>
              </a:spcBef>
              <a:buSzTx/>
              <a:buFontTx/>
              <a:buNone/>
              <a:defRPr sz="3600"/>
            </a:pPr>
          </a:p>
        </p:txBody>
      </p:sp>
      <p:sp>
        <p:nvSpPr>
          <p:cNvPr id="261" name="Ellipse 6"/>
          <p:cNvSpPr/>
          <p:nvPr/>
        </p:nvSpPr>
        <p:spPr>
          <a:xfrm>
            <a:off x="15663431" y="10991472"/>
            <a:ext cx="908753" cy="91948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62" name="Ellipse 1"/>
          <p:cNvSpPr/>
          <p:nvPr/>
        </p:nvSpPr>
        <p:spPr>
          <a:xfrm>
            <a:off x="10780521" y="-296949"/>
            <a:ext cx="895317" cy="895317"/>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63" name="Textfeld 11"/>
          <p:cNvSpPr txBox="1"/>
          <p:nvPr/>
        </p:nvSpPr>
        <p:spPr>
          <a:xfrm>
            <a:off x="16945509" y="13104033"/>
            <a:ext cx="5898834" cy="487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
                <a:ea typeface="Sriracha"/>
                <a:cs typeface="Sriracha"/>
                <a:sym typeface="Sriracha"/>
              </a:defRPr>
            </a:lvl1pPr>
          </a:lstStyle>
          <a:p>
            <a:pPr/>
            <a:r>
              <a:t>xxxxxxxxxxxxxxxxxxxxxxxx</a:t>
            </a:r>
          </a:p>
        </p:txBody>
      </p:sp>
      <p:sp>
        <p:nvSpPr>
          <p:cNvPr id="264" name="Textfeld 12"/>
          <p:cNvSpPr txBox="1"/>
          <p:nvPr/>
        </p:nvSpPr>
        <p:spPr>
          <a:xfrm>
            <a:off x="16945509" y="4779"/>
            <a:ext cx="5898834"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pc="79" sz="2000">
                <a:solidFill>
                  <a:srgbClr val="F9F9F9"/>
                </a:solidFill>
                <a:latin typeface="Sriracha-Regular"/>
                <a:ea typeface="Sriracha-Regular"/>
                <a:cs typeface="Sriracha-Regular"/>
                <a:sym typeface="Sriracha-Regular"/>
              </a:defRPr>
            </a:lvl1pPr>
          </a:lstStyle>
          <a:p>
            <a:pPr/>
            <a:r>
              <a:t>xxxxxxxxxxxxxxxxxxxxxxxx</a:t>
            </a:r>
          </a:p>
        </p:txBody>
      </p:sp>
      <p:sp>
        <p:nvSpPr>
          <p:cNvPr id="265" name="Circle"/>
          <p:cNvSpPr/>
          <p:nvPr/>
        </p:nvSpPr>
        <p:spPr>
          <a:xfrm>
            <a:off x="-359100" y="12232296"/>
            <a:ext cx="1981448" cy="1976680"/>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66" name="01."/>
          <p:cNvSpPr txBox="1"/>
          <p:nvPr/>
        </p:nvSpPr>
        <p:spPr>
          <a:xfrm>
            <a:off x="-298629" y="12760896"/>
            <a:ext cx="1860505" cy="9194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z="4800">
                <a:solidFill>
                  <a:srgbClr val="F9F9F9"/>
                </a:solidFill>
                <a:latin typeface="Oswald"/>
                <a:ea typeface="Oswald"/>
                <a:cs typeface="Oswald"/>
                <a:sym typeface="Oswald"/>
              </a:defRPr>
            </a:lvl1pPr>
          </a:lstStyle>
          <a:p>
            <a:pPr/>
            <a:r>
              <a:t>01.</a:t>
            </a:r>
          </a:p>
        </p:txBody>
      </p:sp>
      <p:sp>
        <p:nvSpPr>
          <p:cNvPr id="267"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sz="half" idx="22"/>
          </p:nvPr>
        </p:nvSpPr>
        <p:spPr>
          <a:xfrm>
            <a:off x="16541568" y="1306843"/>
            <a:ext cx="6706719" cy="11122508"/>
          </a:xfrm>
          <a:prstGeom prst="rect">
            <a:avLst/>
          </a:prstGeom>
          <a:ln w="12700"/>
        </p:spPr>
        <p:txBody>
          <a:bodyP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a:t>
            </a:r>
          </a:p>
        </p:txBody>
      </p:sp>
      <p:sp>
        <p:nvSpPr>
          <p:cNvPr id="2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LeftTextRightBig">
    <p:bg>
      <p:bgPr>
        <a:solidFill>
          <a:srgbClr val="F9F9F9"/>
        </a:solidFill>
      </p:bgPr>
    </p:bg>
    <p:spTree>
      <p:nvGrpSpPr>
        <p:cNvPr id="1" name=""/>
        <p:cNvGrpSpPr/>
        <p:nvPr/>
      </p:nvGrpSpPr>
      <p:grpSpPr>
        <a:xfrm>
          <a:off x="0" y="0"/>
          <a:ext cx="0" cy="0"/>
          <a:chOff x="0" y="0"/>
          <a:chExt cx="0" cy="0"/>
        </a:xfrm>
      </p:grpSpPr>
      <p:sp>
        <p:nvSpPr>
          <p:cNvPr id="275" name="Ellipse 6"/>
          <p:cNvSpPr/>
          <p:nvPr/>
        </p:nvSpPr>
        <p:spPr>
          <a:xfrm>
            <a:off x="14232824" y="10991472"/>
            <a:ext cx="1554241" cy="155424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76" name="Ellipse 1"/>
          <p:cNvSpPr/>
          <p:nvPr/>
        </p:nvSpPr>
        <p:spPr>
          <a:xfrm>
            <a:off x="10780521" y="-296949"/>
            <a:ext cx="895317" cy="895317"/>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77" name="Interaktive Schaltfläche: Leer 2"/>
          <p:cNvSpPr/>
          <p:nvPr/>
        </p:nvSpPr>
        <p:spPr>
          <a:xfrm>
            <a:off x="12134438" y="0"/>
            <a:ext cx="12255410" cy="13716001"/>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78" name="Rectangle"/>
          <p:cNvSpPr/>
          <p:nvPr/>
        </p:nvSpPr>
        <p:spPr>
          <a:xfrm>
            <a:off x="12688064" y="694379"/>
            <a:ext cx="11148158" cy="12302530"/>
          </a:xfrm>
          <a:prstGeom prst="rect">
            <a:avLst/>
          </a:prstGeom>
          <a:solidFill>
            <a:srgbClr val="F9F9F9"/>
          </a:solidFill>
          <a:ln w="25400">
            <a:solidFill>
              <a:srgbClr val="590000"/>
            </a:solidFill>
            <a:miter/>
          </a:ln>
        </p:spPr>
        <p:txBody>
          <a:bodyPr tIns="91439" bIns="91439" anchor="ctr"/>
          <a:lstStyle/>
          <a:p>
            <a:pPr algn="ctr"/>
          </a:p>
        </p:txBody>
      </p:sp>
      <p:sp>
        <p:nvSpPr>
          <p:cNvPr id="279" name="Textfeld 7"/>
          <p:cNvSpPr txBox="1"/>
          <p:nvPr/>
        </p:nvSpPr>
        <p:spPr>
          <a:xfrm>
            <a:off x="15325427" y="13030952"/>
            <a:ext cx="5898833"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Regular"/>
                <a:ea typeface="Sriracha-Regular"/>
                <a:cs typeface="Sriracha-Regular"/>
                <a:sym typeface="Sriracha-Regular"/>
              </a:defRPr>
            </a:lvl1pPr>
          </a:lstStyle>
          <a:p>
            <a:pPr/>
            <a:r>
              <a:t>xxxxxxxxxxxxxxxxxxxxxxxx</a:t>
            </a:r>
          </a:p>
        </p:txBody>
      </p:sp>
      <p:sp>
        <p:nvSpPr>
          <p:cNvPr id="280" name="Textfeld 8"/>
          <p:cNvSpPr txBox="1"/>
          <p:nvPr/>
        </p:nvSpPr>
        <p:spPr>
          <a:xfrm>
            <a:off x="15325427" y="32954"/>
            <a:ext cx="5898833" cy="6273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Regular"/>
                <a:ea typeface="Sriracha-Regular"/>
                <a:cs typeface="Sriracha-Regular"/>
                <a:sym typeface="Sriracha-Regular"/>
              </a:defRPr>
            </a:lvl1pPr>
          </a:lstStyle>
          <a:p>
            <a:pPr/>
            <a:r>
              <a:t>xxxxxxxxxxxxxxxxxxxxxxxx</a:t>
            </a:r>
          </a:p>
        </p:txBody>
      </p:sp>
      <p:sp>
        <p:nvSpPr>
          <p:cNvPr id="281" name="Circle"/>
          <p:cNvSpPr/>
          <p:nvPr/>
        </p:nvSpPr>
        <p:spPr>
          <a:xfrm>
            <a:off x="-359100" y="12232296"/>
            <a:ext cx="1981448" cy="1976680"/>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82" name="01."/>
          <p:cNvSpPr txBox="1"/>
          <p:nvPr/>
        </p:nvSpPr>
        <p:spPr>
          <a:xfrm>
            <a:off x="-298629" y="12760896"/>
            <a:ext cx="1860505" cy="9194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z="4800">
                <a:solidFill>
                  <a:srgbClr val="F9F9F9"/>
                </a:solidFill>
                <a:latin typeface="Oswald"/>
                <a:ea typeface="Oswald"/>
                <a:cs typeface="Oswald"/>
                <a:sym typeface="Oswald"/>
              </a:defRPr>
            </a:lvl1pPr>
          </a:lstStyle>
          <a:p>
            <a:pPr/>
            <a:r>
              <a:t>01.</a:t>
            </a:r>
          </a:p>
        </p:txBody>
      </p:sp>
      <p:sp>
        <p:nvSpPr>
          <p:cNvPr id="283"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sz="half" idx="21"/>
          </p:nvPr>
        </p:nvSpPr>
        <p:spPr>
          <a:xfrm>
            <a:off x="13272759" y="1284390"/>
            <a:ext cx="9978768" cy="11122508"/>
          </a:xfrm>
          <a:prstGeom prst="rect">
            <a:avLst/>
          </a:prstGeom>
          <a:ln w="12700"/>
        </p:spPr>
        <p:txBody>
          <a:bodyP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a:t>
            </a:r>
          </a:p>
        </p:txBody>
      </p:sp>
      <p:sp>
        <p:nvSpPr>
          <p:cNvPr id="2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Bullets">
    <p:spTree>
      <p:nvGrpSpPr>
        <p:cNvPr id="1" name=""/>
        <p:cNvGrpSpPr/>
        <p:nvPr/>
      </p:nvGrpSpPr>
      <p:grpSpPr>
        <a:xfrm>
          <a:off x="0" y="0"/>
          <a:ext cx="0" cy="0"/>
          <a:chOff x="0" y="0"/>
          <a:chExt cx="0" cy="0"/>
        </a:xfrm>
      </p:grpSpPr>
      <p:sp>
        <p:nvSpPr>
          <p:cNvPr id="24" name="Rechteck 2"/>
          <p:cNvSpPr/>
          <p:nvPr/>
        </p:nvSpPr>
        <p:spPr>
          <a:xfrm>
            <a:off x="1661159" y="769608"/>
            <a:ext cx="21061682" cy="12176784"/>
          </a:xfrm>
          <a:prstGeom prst="rect">
            <a:avLst/>
          </a:prstGeom>
          <a:solidFill>
            <a:srgbClr val="F9F9F9"/>
          </a:solidFill>
          <a:ln w="12700">
            <a:miter lim="400000"/>
          </a:ln>
        </p:spPr>
        <p:txBody>
          <a:bodyPr tIns="91439" bIns="91439" anchor="ctr"/>
          <a:lstStyle/>
          <a:p>
            <a:pPr algn="ctr">
              <a:defRPr>
                <a:solidFill>
                  <a:srgbClr val="F9F9F9"/>
                </a:solidFill>
              </a:defRPr>
            </a:pPr>
          </a:p>
        </p:txBody>
      </p:sp>
      <p:sp>
        <p:nvSpPr>
          <p:cNvPr id="25" name="X"/>
          <p:cNvSpPr txBox="1"/>
          <p:nvPr>
            <p:ph type="body" sz="quarter" idx="21"/>
          </p:nvPr>
        </p:nvSpPr>
        <p:spPr>
          <a:xfrm>
            <a:off x="5032745" y="8258547"/>
            <a:ext cx="1013461" cy="2252981"/>
          </a:xfrm>
          <a:prstGeom prst="rect">
            <a:avLst/>
          </a:prstGeom>
        </p:spPr>
        <p:txBody>
          <a:bodyPr wrap="none">
            <a:spAutoFit/>
          </a:bodyPr>
          <a:lstStyle>
            <a:lvl1pPr marL="0" indent="0" algn="ctr">
              <a:lnSpc>
                <a:spcPct val="100000"/>
              </a:lnSpc>
              <a:spcBef>
                <a:spcPts val="0"/>
              </a:spcBef>
              <a:buSzTx/>
              <a:buFontTx/>
              <a:buNone/>
              <a:defRPr b="1" spc="367" sz="9200">
                <a:solidFill>
                  <a:schemeClr val="accent1"/>
                </a:solidFill>
                <a:latin typeface="Sriracha-Regular"/>
                <a:ea typeface="Sriracha-Regular"/>
                <a:cs typeface="Sriracha-Regular"/>
                <a:sym typeface="Sriracha-Regular"/>
              </a:defRPr>
            </a:lvl1pPr>
          </a:lstStyle>
          <a:p>
            <a:pPr/>
            <a:r>
              <a:t>X</a:t>
            </a:r>
          </a:p>
        </p:txBody>
      </p:sp>
      <p:sp>
        <p:nvSpPr>
          <p:cNvPr id="26" name="Lorem ipsum dolor sit amet, consetetur sadipscing elitr, sed diam nonumy eirmod tempor invidunt ut"/>
          <p:cNvSpPr/>
          <p:nvPr>
            <p:ph type="body" sz="quarter" idx="22"/>
          </p:nvPr>
        </p:nvSpPr>
        <p:spPr>
          <a:xfrm>
            <a:off x="6781067" y="8563635"/>
            <a:ext cx="12570188" cy="1642806"/>
          </a:xfrm>
          <a:prstGeom prst="rect">
            <a:avLst/>
          </a:prstGeom>
          <a:ln w="12700"/>
        </p:spPr>
        <p:txBody>
          <a:bodyPr anchor="ct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27" name="X"/>
          <p:cNvSpPr txBox="1"/>
          <p:nvPr>
            <p:ph type="body" sz="quarter" idx="23"/>
          </p:nvPr>
        </p:nvSpPr>
        <p:spPr>
          <a:xfrm>
            <a:off x="5032745" y="5731509"/>
            <a:ext cx="1013461" cy="2252981"/>
          </a:xfrm>
          <a:prstGeom prst="rect">
            <a:avLst/>
          </a:prstGeom>
        </p:spPr>
        <p:txBody>
          <a:bodyPr wrap="none">
            <a:spAutoFit/>
          </a:bodyPr>
          <a:lstStyle>
            <a:lvl1pPr marL="0" indent="0" algn="ctr">
              <a:lnSpc>
                <a:spcPct val="100000"/>
              </a:lnSpc>
              <a:spcBef>
                <a:spcPts val="0"/>
              </a:spcBef>
              <a:buSzTx/>
              <a:buFontTx/>
              <a:buNone/>
              <a:defRPr b="1" spc="367" sz="9200">
                <a:solidFill>
                  <a:schemeClr val="accent1"/>
                </a:solidFill>
                <a:latin typeface="Sriracha-Regular"/>
                <a:ea typeface="Sriracha-Regular"/>
                <a:cs typeface="Sriracha-Regular"/>
                <a:sym typeface="Sriracha-Regular"/>
              </a:defRPr>
            </a:lvl1pPr>
          </a:lstStyle>
          <a:p>
            <a:pPr/>
            <a:r>
              <a:t>X</a:t>
            </a:r>
          </a:p>
        </p:txBody>
      </p:sp>
      <p:sp>
        <p:nvSpPr>
          <p:cNvPr id="28" name="Lorem ipsum dolor sit amet, consetetur sadipscing elitr, sed diam nonumy eirmod tempor invidunt ut"/>
          <p:cNvSpPr/>
          <p:nvPr>
            <p:ph type="body" sz="quarter" idx="24"/>
          </p:nvPr>
        </p:nvSpPr>
        <p:spPr>
          <a:xfrm>
            <a:off x="6781067" y="6036596"/>
            <a:ext cx="12570188" cy="1642806"/>
          </a:xfrm>
          <a:prstGeom prst="rect">
            <a:avLst/>
          </a:prstGeom>
          <a:ln w="12700"/>
        </p:spPr>
        <p:txBody>
          <a:bodyPr anchor="ct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29" name="X"/>
          <p:cNvSpPr txBox="1"/>
          <p:nvPr>
            <p:ph type="body" sz="quarter" idx="25"/>
          </p:nvPr>
        </p:nvSpPr>
        <p:spPr>
          <a:xfrm>
            <a:off x="5097007" y="3204472"/>
            <a:ext cx="884937" cy="2252981"/>
          </a:xfrm>
          <a:prstGeom prst="rect">
            <a:avLst/>
          </a:prstGeom>
        </p:spPr>
        <p:txBody>
          <a:bodyPr wrap="none">
            <a:spAutoFit/>
          </a:bodyPr>
          <a:lstStyle>
            <a:lvl1pPr marL="0" indent="0" algn="ctr">
              <a:lnSpc>
                <a:spcPct val="100000"/>
              </a:lnSpc>
              <a:spcBef>
                <a:spcPts val="0"/>
              </a:spcBef>
              <a:buSzTx/>
              <a:buFontTx/>
              <a:buNone/>
              <a:defRPr b="1" spc="-644" sz="9200">
                <a:solidFill>
                  <a:schemeClr val="accent1"/>
                </a:solidFill>
                <a:latin typeface="Sriracha-Regular"/>
                <a:ea typeface="Sriracha-Regular"/>
                <a:cs typeface="Sriracha-Regular"/>
                <a:sym typeface="Sriracha-Regular"/>
              </a:defRPr>
            </a:lvl1pPr>
          </a:lstStyle>
          <a:p>
            <a:pPr/>
            <a:r>
              <a:t>X</a:t>
            </a:r>
          </a:p>
        </p:txBody>
      </p:sp>
      <p:sp>
        <p:nvSpPr>
          <p:cNvPr id="30" name="Lorem ipsum dolor sit amet, consetetur sadipscing elitr, sed diam nonumy eirmod tempor invidunt ut"/>
          <p:cNvSpPr/>
          <p:nvPr>
            <p:ph type="body" sz="quarter" idx="26"/>
          </p:nvPr>
        </p:nvSpPr>
        <p:spPr>
          <a:xfrm>
            <a:off x="6781067" y="3509558"/>
            <a:ext cx="12570188" cy="1642806"/>
          </a:xfrm>
          <a:prstGeom prst="rect">
            <a:avLst/>
          </a:prstGeom>
          <a:ln w="12700"/>
        </p:spPr>
        <p:txBody>
          <a:bodyPr anchor="ctr">
            <a:no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Bottom">
    <p:bg>
      <p:bgPr>
        <a:solidFill>
          <a:srgbClr val="F9F9F9"/>
        </a:solidFill>
      </p:bgPr>
    </p:bg>
    <p:spTree>
      <p:nvGrpSpPr>
        <p:cNvPr id="1" name=""/>
        <p:cNvGrpSpPr/>
        <p:nvPr/>
      </p:nvGrpSpPr>
      <p:grpSpPr>
        <a:xfrm>
          <a:off x="0" y="0"/>
          <a:ext cx="0" cy="0"/>
          <a:chOff x="0" y="0"/>
          <a:chExt cx="0" cy="0"/>
        </a:xfrm>
      </p:grpSpPr>
      <p:sp>
        <p:nvSpPr>
          <p:cNvPr id="291" name="Textfeld 4"/>
          <p:cNvSpPr txBox="1"/>
          <p:nvPr>
            <p:ph type="body" sz="half" idx="21"/>
          </p:nvPr>
        </p:nvSpPr>
        <p:spPr>
          <a:xfrm>
            <a:off x="1828443" y="983183"/>
            <a:ext cx="19987482" cy="5386272"/>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292" name="Interaktive Schaltfläche: Leer 2"/>
          <p:cNvSpPr/>
          <p:nvPr/>
        </p:nvSpPr>
        <p:spPr>
          <a:xfrm>
            <a:off x="0" y="7352635"/>
            <a:ext cx="24386608" cy="6363363"/>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293" name="Rectangle"/>
          <p:cNvSpPr/>
          <p:nvPr>
            <p:ph type="body" sz="half" idx="22"/>
          </p:nvPr>
        </p:nvSpPr>
        <p:spPr>
          <a:xfrm>
            <a:off x="584591" y="7974838"/>
            <a:ext cx="23214818" cy="5072666"/>
          </a:xfrm>
          <a:prstGeom prst="rect">
            <a:avLst/>
          </a:prstGeom>
          <a:solidFill>
            <a:srgbClr val="F9F9F9"/>
          </a:solidFill>
          <a:ln>
            <a:solidFill>
              <a:srgbClr val="590000"/>
            </a:solidFill>
            <a:miter lim="800000"/>
          </a:ln>
        </p:spPr>
        <p:txBody>
          <a:bodyPr anchor="ctr">
            <a:noAutofit/>
          </a:bodyPr>
          <a:lstStyle/>
          <a:p>
            <a:pPr marL="0" indent="0" algn="ctr">
              <a:lnSpc>
                <a:spcPct val="100000"/>
              </a:lnSpc>
              <a:spcBef>
                <a:spcPts val="0"/>
              </a:spcBef>
              <a:buSzTx/>
              <a:buFontTx/>
              <a:buNone/>
              <a:defRPr sz="3600"/>
            </a:pPr>
          </a:p>
        </p:txBody>
      </p:sp>
      <p:sp>
        <p:nvSpPr>
          <p:cNvPr id="294" name="Ellipse 6"/>
          <p:cNvSpPr/>
          <p:nvPr/>
        </p:nvSpPr>
        <p:spPr>
          <a:xfrm>
            <a:off x="3443508" y="12404248"/>
            <a:ext cx="1554241" cy="155424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95" name="Ellipse 1"/>
          <p:cNvSpPr/>
          <p:nvPr/>
        </p:nvSpPr>
        <p:spPr>
          <a:xfrm>
            <a:off x="362582" y="2781004"/>
            <a:ext cx="895313" cy="89531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296" name="Textfeld 11"/>
          <p:cNvSpPr txBox="1"/>
          <p:nvPr/>
        </p:nvSpPr>
        <p:spPr>
          <a:xfrm>
            <a:off x="19550865" y="13114764"/>
            <a:ext cx="5898833" cy="487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
                <a:ea typeface="Sriracha"/>
                <a:cs typeface="Sriracha"/>
                <a:sym typeface="Sriracha"/>
              </a:defRPr>
            </a:lvl1pPr>
          </a:lstStyle>
          <a:p>
            <a:pPr/>
            <a:r>
              <a:t>xxxxxxxxxxxxxxxxxxxxxxxx</a:t>
            </a:r>
          </a:p>
        </p:txBody>
      </p:sp>
      <p:sp>
        <p:nvSpPr>
          <p:cNvPr id="297" name="Textfeld 12"/>
          <p:cNvSpPr txBox="1"/>
          <p:nvPr/>
        </p:nvSpPr>
        <p:spPr>
          <a:xfrm>
            <a:off x="-1139291" y="7419897"/>
            <a:ext cx="5898834" cy="487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i="1" spc="79" sz="2000">
                <a:solidFill>
                  <a:srgbClr val="F9F9F9"/>
                </a:solidFill>
                <a:latin typeface="Sriracha"/>
                <a:ea typeface="Sriracha"/>
                <a:cs typeface="Sriracha"/>
                <a:sym typeface="Sriracha"/>
              </a:defRPr>
            </a:lvl1pPr>
          </a:lstStyle>
          <a:p>
            <a:pPr/>
            <a:r>
              <a:t>xxxxxxxxxxxxxxxxxxxxxxxx</a:t>
            </a:r>
          </a:p>
        </p:txBody>
      </p:sp>
      <p:sp>
        <p:nvSpPr>
          <p:cNvPr id="298" name="Circle"/>
          <p:cNvSpPr/>
          <p:nvPr/>
        </p:nvSpPr>
        <p:spPr>
          <a:xfrm>
            <a:off x="21907363" y="-571575"/>
            <a:ext cx="2889785"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299" name="01."/>
          <p:cNvSpPr txBox="1"/>
          <p:nvPr>
            <p:ph type="body" sz="quarter" idx="23"/>
          </p:nvPr>
        </p:nvSpPr>
        <p:spPr>
          <a:xfrm>
            <a:off x="22422003" y="413577"/>
            <a:ext cx="186050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3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mallerImage">
    <p:bg>
      <p:bgPr>
        <a:solidFill>
          <a:srgbClr val="F9F9F9"/>
        </a:solidFill>
      </p:bgPr>
    </p:bg>
    <p:spTree>
      <p:nvGrpSpPr>
        <p:cNvPr id="1" name=""/>
        <p:cNvGrpSpPr/>
        <p:nvPr/>
      </p:nvGrpSpPr>
      <p:grpSpPr>
        <a:xfrm>
          <a:off x="0" y="0"/>
          <a:ext cx="0" cy="0"/>
          <a:chOff x="0" y="0"/>
          <a:chExt cx="0" cy="0"/>
        </a:xfrm>
      </p:grpSpPr>
      <p:sp>
        <p:nvSpPr>
          <p:cNvPr id="307" name="Textfeld 4"/>
          <p:cNvSpPr txBox="1"/>
          <p:nvPr>
            <p:ph type="body" sz="half" idx="21"/>
          </p:nvPr>
        </p:nvSpPr>
        <p:spPr>
          <a:xfrm>
            <a:off x="764540" y="7976800"/>
            <a:ext cx="22746970" cy="48020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308" name="Interaktive Schaltfläche: Leer 2"/>
          <p:cNvSpPr/>
          <p:nvPr/>
        </p:nvSpPr>
        <p:spPr>
          <a:xfrm>
            <a:off x="2" y="0"/>
            <a:ext cx="24384001" cy="7372350"/>
          </a:xfrm>
          <a:prstGeom prst="rect">
            <a:avLst/>
          </a:prstGeom>
          <a:solidFill>
            <a:schemeClr val="accent4"/>
          </a:solidFill>
          <a:ln w="12700">
            <a:miter lim="400000"/>
          </a:ln>
        </p:spPr>
        <p:txBody>
          <a:bodyPr tIns="91439" bIns="91439" anchor="ctr"/>
          <a:lstStyle/>
          <a:p>
            <a:pPr algn="ctr">
              <a:defRPr>
                <a:solidFill>
                  <a:srgbClr val="F9F9F9"/>
                </a:solidFill>
              </a:defRPr>
            </a:pPr>
          </a:p>
        </p:txBody>
      </p:sp>
      <p:pic>
        <p:nvPicPr>
          <p:cNvPr id="309" name="Grafik 15" descr="Grafik 15"/>
          <p:cNvPicPr>
            <a:picLocks noChangeAspect="1"/>
          </p:cNvPicPr>
          <p:nvPr/>
        </p:nvPicPr>
        <p:blipFill>
          <a:blip r:embed="rId2">
            <a:alphaModFix amt="6000"/>
            <a:extLst/>
          </a:blip>
          <a:srcRect l="0" t="322" r="46974" b="26562"/>
          <a:stretch>
            <a:fillRect/>
          </a:stretch>
        </p:blipFill>
        <p:spPr>
          <a:xfrm>
            <a:off x="10898316" y="0"/>
            <a:ext cx="13485682" cy="7372348"/>
          </a:xfrm>
          <a:prstGeom prst="rect">
            <a:avLst/>
          </a:prstGeom>
          <a:ln w="12700">
            <a:miter lim="400000"/>
          </a:ln>
          <a:effectLst>
            <a:outerShdw sx="100000" sy="100000" kx="0" ky="0" algn="b" rotWithShape="0" blurRad="101600" dist="76200" dir="5400000">
              <a:srgbClr val="000000">
                <a:alpha val="19000"/>
              </a:srgbClr>
            </a:outerShdw>
          </a:effectLst>
        </p:spPr>
      </p:pic>
      <p:sp>
        <p:nvSpPr>
          <p:cNvPr id="310" name="Ellipse 6"/>
          <p:cNvSpPr/>
          <p:nvPr/>
        </p:nvSpPr>
        <p:spPr>
          <a:xfrm>
            <a:off x="14020800" y="4708047"/>
            <a:ext cx="1554241" cy="155424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311" name="Circle"/>
          <p:cNvSpPr/>
          <p:nvPr/>
        </p:nvSpPr>
        <p:spPr>
          <a:xfrm>
            <a:off x="21907363" y="-571575"/>
            <a:ext cx="2889785" cy="2889786"/>
          </a:xfrm>
          <a:prstGeom prst="ellipse">
            <a:avLst/>
          </a:prstGeom>
          <a:solidFill>
            <a:schemeClr val="accent1"/>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sp>
        <p:nvSpPr>
          <p:cNvPr id="312" name="01."/>
          <p:cNvSpPr txBox="1"/>
          <p:nvPr>
            <p:ph type="body" sz="quarter" idx="22"/>
          </p:nvPr>
        </p:nvSpPr>
        <p:spPr>
          <a:xfrm>
            <a:off x="22422003" y="413577"/>
            <a:ext cx="186050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313" name="Rectangle"/>
          <p:cNvSpPr/>
          <p:nvPr>
            <p:ph type="body" sz="half" idx="23"/>
          </p:nvPr>
        </p:nvSpPr>
        <p:spPr>
          <a:xfrm>
            <a:off x="550295" y="597191"/>
            <a:ext cx="12287788" cy="6070310"/>
          </a:xfrm>
          <a:prstGeom prst="rect">
            <a:avLst/>
          </a:prstGeom>
          <a:solidFill>
            <a:srgbClr val="F9F9F9"/>
          </a:solidFill>
          <a:ln>
            <a:solidFill>
              <a:srgbClr val="590000"/>
            </a:solidFill>
            <a:miter lim="800000"/>
          </a:ln>
        </p:spPr>
        <p:txBody>
          <a:bodyPr anchor="ctr">
            <a:noAutofit/>
          </a:bodyPr>
          <a:lstStyle/>
          <a:p>
            <a:pPr marL="0" indent="0" algn="ctr">
              <a:lnSpc>
                <a:spcPct val="100000"/>
              </a:lnSpc>
              <a:spcBef>
                <a:spcPts val="0"/>
              </a:spcBef>
              <a:buSzTx/>
              <a:buFontTx/>
              <a:buNone/>
              <a:defRPr sz="3600"/>
            </a:pPr>
          </a:p>
        </p:txBody>
      </p:sp>
      <p:sp>
        <p:nvSpPr>
          <p:cNvPr id="314" name="Ellipse 1"/>
          <p:cNvSpPr/>
          <p:nvPr/>
        </p:nvSpPr>
        <p:spPr>
          <a:xfrm>
            <a:off x="9848884" y="186923"/>
            <a:ext cx="895313" cy="895314"/>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3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Message">
    <p:spTree>
      <p:nvGrpSpPr>
        <p:cNvPr id="1" name=""/>
        <p:cNvGrpSpPr/>
        <p:nvPr/>
      </p:nvGrpSpPr>
      <p:grpSpPr>
        <a:xfrm>
          <a:off x="0" y="0"/>
          <a:ext cx="0" cy="0"/>
          <a:chOff x="0" y="0"/>
          <a:chExt cx="0" cy="0"/>
        </a:xfrm>
      </p:grpSpPr>
      <p:sp>
        <p:nvSpPr>
          <p:cNvPr id="322" name="Textfeld 7"/>
          <p:cNvSpPr txBox="1"/>
          <p:nvPr>
            <p:ph type="body" sz="quarter" idx="21"/>
          </p:nvPr>
        </p:nvSpPr>
        <p:spPr>
          <a:xfrm>
            <a:off x="3749040" y="5423030"/>
            <a:ext cx="16885920" cy="2869940"/>
          </a:xfrm>
          <a:prstGeom prst="rect">
            <a:avLst/>
          </a:prstGeom>
        </p:spPr>
        <p:txBody>
          <a:bodyPr anchor="ctr">
            <a:spAutoFit/>
          </a:bodyPr>
          <a:lstStyle/>
          <a:p>
            <a:pPr marL="0" indent="0" algn="ctr">
              <a:spcBef>
                <a:spcPts val="0"/>
              </a:spcBef>
              <a:buSzTx/>
              <a:buFontTx/>
              <a:buNone/>
              <a:defRPr spc="-180" sz="18000">
                <a:solidFill>
                  <a:srgbClr val="FFFFFF"/>
                </a:solidFill>
              </a:defRPr>
            </a:pPr>
            <a:r>
              <a:t>er</a:t>
            </a:r>
            <a:r>
              <a:rPr>
                <a:solidFill>
                  <a:schemeClr val="accent1"/>
                </a:solidFill>
              </a:rPr>
              <a:t>r</a:t>
            </a:r>
            <a:r>
              <a:t>or.reviews</a:t>
            </a:r>
          </a:p>
        </p:txBody>
      </p:sp>
      <p:sp>
        <p:nvSpPr>
          <p:cNvPr id="3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eferences">
    <p:bg>
      <p:bgPr>
        <a:solidFill>
          <a:srgbClr val="F9F9F9"/>
        </a:solidFill>
      </p:bgPr>
    </p:bg>
    <p:spTree>
      <p:nvGrpSpPr>
        <p:cNvPr id="1" name=""/>
        <p:cNvGrpSpPr/>
        <p:nvPr/>
      </p:nvGrpSpPr>
      <p:grpSpPr>
        <a:xfrm>
          <a:off x="0" y="0"/>
          <a:ext cx="0" cy="0"/>
          <a:chOff x="0" y="0"/>
          <a:chExt cx="0" cy="0"/>
        </a:xfrm>
      </p:grpSpPr>
      <p:sp>
        <p:nvSpPr>
          <p:cNvPr id="330" name="Interaktive Schaltfläche: Leer 2"/>
          <p:cNvSpPr/>
          <p:nvPr/>
        </p:nvSpPr>
        <p:spPr>
          <a:xfrm>
            <a:off x="6867425" y="2"/>
            <a:ext cx="17519183" cy="13715996"/>
          </a:xfrm>
          <a:prstGeom prst="rect">
            <a:avLst/>
          </a:prstGeom>
          <a:solidFill>
            <a:schemeClr val="accent4"/>
          </a:solidFill>
          <a:ln w="12700">
            <a:miter lim="400000"/>
          </a:ln>
        </p:spPr>
        <p:txBody>
          <a:bodyPr tIns="91439" bIns="91439" anchor="ctr"/>
          <a:lstStyle/>
          <a:p>
            <a:pPr algn="ctr">
              <a:defRPr>
                <a:solidFill>
                  <a:srgbClr val="F9F9F9"/>
                </a:solidFill>
              </a:defRPr>
            </a:pPr>
          </a:p>
        </p:txBody>
      </p:sp>
      <p:pic>
        <p:nvPicPr>
          <p:cNvPr id="331" name="Grafik 3" descr="Grafik 3"/>
          <p:cNvPicPr>
            <a:picLocks noChangeAspect="1"/>
          </p:cNvPicPr>
          <p:nvPr/>
        </p:nvPicPr>
        <p:blipFill>
          <a:blip r:embed="rId2">
            <a:extLst/>
          </a:blip>
          <a:stretch>
            <a:fillRect/>
          </a:stretch>
        </p:blipFill>
        <p:spPr>
          <a:xfrm>
            <a:off x="954514" y="654657"/>
            <a:ext cx="4986529" cy="1977081"/>
          </a:xfrm>
          <a:prstGeom prst="rect">
            <a:avLst/>
          </a:prstGeom>
          <a:ln w="12700">
            <a:miter lim="400000"/>
          </a:ln>
        </p:spPr>
      </p:pic>
      <p:pic>
        <p:nvPicPr>
          <p:cNvPr id="332" name="Grafik 11" descr="Grafik 11"/>
          <p:cNvPicPr>
            <a:picLocks noChangeAspect="1"/>
          </p:cNvPicPr>
          <p:nvPr/>
        </p:nvPicPr>
        <p:blipFill>
          <a:blip r:embed="rId3">
            <a:extLst/>
          </a:blip>
          <a:srcRect l="0" t="23615" r="21111" b="0"/>
          <a:stretch>
            <a:fillRect/>
          </a:stretch>
        </p:blipFill>
        <p:spPr>
          <a:xfrm>
            <a:off x="654561" y="11084262"/>
            <a:ext cx="2597273" cy="1976915"/>
          </a:xfrm>
          <a:prstGeom prst="rect">
            <a:avLst/>
          </a:prstGeom>
          <a:ln w="12700">
            <a:miter lim="400000"/>
          </a:ln>
        </p:spPr>
      </p:pic>
      <p:sp>
        <p:nvSpPr>
          <p:cNvPr id="333" name="Textfeld 2"/>
          <p:cNvSpPr txBox="1"/>
          <p:nvPr/>
        </p:nvSpPr>
        <p:spPr>
          <a:xfrm>
            <a:off x="13860446" y="534199"/>
            <a:ext cx="3520441" cy="6781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i="1" spc="88" sz="2200">
                <a:solidFill>
                  <a:schemeClr val="accent1"/>
                </a:solidFill>
                <a:latin typeface="Sriracha-Regular"/>
                <a:ea typeface="Sriracha-Regular"/>
                <a:cs typeface="Sriracha-Regular"/>
                <a:sym typeface="Sriracha-Regular"/>
              </a:defRPr>
            </a:lvl1pPr>
          </a:lstStyle>
          <a:p>
            <a:pPr/>
            <a:r>
              <a:t>XXXXXXXXXXXXXXXXX</a:t>
            </a:r>
          </a:p>
        </p:txBody>
      </p:sp>
      <p:sp>
        <p:nvSpPr>
          <p:cNvPr id="334" name="References…"/>
          <p:cNvSpPr txBox="1"/>
          <p:nvPr>
            <p:ph type="body" idx="21"/>
          </p:nvPr>
        </p:nvSpPr>
        <p:spPr>
          <a:xfrm>
            <a:off x="8138445" y="1561364"/>
            <a:ext cx="14977143" cy="10549151"/>
          </a:xfrm>
          <a:prstGeom prst="rect">
            <a:avLst/>
          </a:prstGeom>
        </p:spPr>
        <p:txBody>
          <a:bodyPr/>
          <a:lstStyle/>
          <a:p>
            <a:pPr marL="0" indent="0" algn="ctr">
              <a:lnSpc>
                <a:spcPct val="100000"/>
              </a:lnSpc>
              <a:spcBef>
                <a:spcPts val="0"/>
              </a:spcBef>
              <a:buSzTx/>
              <a:buFontTx/>
              <a:buNone/>
              <a:defRPr sz="3600">
                <a:solidFill>
                  <a:srgbClr val="FFFFFF"/>
                </a:solidFill>
              </a:defRPr>
            </a:pPr>
            <a:r>
              <a:t>References</a:t>
            </a:r>
          </a:p>
          <a:p>
            <a:pPr marL="0" indent="0">
              <a:lnSpc>
                <a:spcPct val="100000"/>
              </a:lnSpc>
              <a:spcBef>
                <a:spcPts val="1000"/>
              </a:spcBef>
              <a:buSzTx/>
              <a:buFontTx/>
              <a:buNone/>
              <a:defRPr sz="3000">
                <a:solidFill>
                  <a:srgbClr val="FFFFFF"/>
                </a:solidFill>
              </a:defRPr>
            </a:pPr>
            <a:r>
              <a:t>Lorem ipsum dolor sit amet, consetetur sadipscing elitr, sed diam nonumy eirmod tempor invidunt ut labore et dolore magna aliquyam erat</a:t>
            </a:r>
          </a:p>
          <a:p>
            <a:pPr marL="0" indent="0">
              <a:lnSpc>
                <a:spcPct val="100000"/>
              </a:lnSpc>
              <a:spcBef>
                <a:spcPts val="1000"/>
              </a:spcBef>
              <a:buSzTx/>
              <a:buFontTx/>
              <a:buNone/>
              <a:defRPr sz="3000">
                <a:solidFill>
                  <a:srgbClr val="FFFFFF"/>
                </a:solidFill>
              </a:defRPr>
            </a:pPr>
            <a:r>
              <a:t>sed diam voluptua. At vero eos et accusam et justo duo dolores et ea rebum. Stet clita kasd gubergren, no sea takimata sanctus est Lorem ipsum dolor sit amet. Lorem ipsum dolor sit amet, consetetur sadipscing elitr</a:t>
            </a:r>
          </a:p>
          <a:p>
            <a:pPr marL="0" indent="0">
              <a:lnSpc>
                <a:spcPct val="100000"/>
              </a:lnSpc>
              <a:spcBef>
                <a:spcPts val="1000"/>
              </a:spcBef>
              <a:buSzTx/>
              <a:buFontTx/>
              <a:buNone/>
              <a:defRPr sz="3000">
                <a:solidFill>
                  <a:srgbClr val="FFFFFF"/>
                </a:solidFill>
              </a:defRPr>
            </a:pPr>
            <a:r>
              <a:t>sed diam nonumy eirmod tempor invidunt ut labore et dolore magna aliquyam erat, sed diam voluptua. </a:t>
            </a:r>
          </a:p>
          <a:p>
            <a:pPr marL="0" indent="0">
              <a:lnSpc>
                <a:spcPct val="100000"/>
              </a:lnSpc>
              <a:spcBef>
                <a:spcPts val="1000"/>
              </a:spcBef>
              <a:buSzTx/>
              <a:buFontTx/>
              <a:buNone/>
              <a:defRPr sz="3000">
                <a:solidFill>
                  <a:srgbClr val="FFFFFF"/>
                </a:solidFill>
              </a:defRPr>
            </a:pPr>
            <a:r>
              <a:t>At vero eos et accusam et justo duo dolores et ea rebum. Stet clita kasd gubergren, no sea takimata sanctus est Lorem ipsum dolor sit amet. Lorem ipsum dolor sit amet, consetetur sadipscing elitr, sed diam nonumy eirmod tempor invidunt ut labore et dolore magna aliquyam erat.</a:t>
            </a:r>
          </a:p>
          <a:p>
            <a:pPr marL="0" indent="0">
              <a:lnSpc>
                <a:spcPct val="100000"/>
              </a:lnSpc>
              <a:spcBef>
                <a:spcPts val="1000"/>
              </a:spcBef>
              <a:buSzTx/>
              <a:buFontTx/>
              <a:buNone/>
              <a:defRPr sz="3000">
                <a:solidFill>
                  <a:srgbClr val="FFFFFF"/>
                </a:solidFill>
              </a:defRPr>
            </a:pPr>
            <a:r>
              <a:t>sed diam voluptua. At vero eos et accusam et justo duo dolores et ea rebum. Stet clita kasd gubergren, no sea takimata sanctus est Lorem ipsum dolor sit amet.</a:t>
            </a:r>
          </a:p>
        </p:txBody>
      </p:sp>
      <p:sp>
        <p:nvSpPr>
          <p:cNvPr id="335" name="Textfeld 2"/>
          <p:cNvSpPr txBox="1"/>
          <p:nvPr/>
        </p:nvSpPr>
        <p:spPr>
          <a:xfrm>
            <a:off x="13860446" y="12637299"/>
            <a:ext cx="3520441" cy="6781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i="1" spc="88" sz="2200">
                <a:solidFill>
                  <a:schemeClr val="accent1"/>
                </a:solidFill>
                <a:latin typeface="Sriracha-Regular"/>
                <a:ea typeface="Sriracha-Regular"/>
                <a:cs typeface="Sriracha-Regular"/>
                <a:sym typeface="Sriracha-Regular"/>
              </a:defRPr>
            </a:lvl1pPr>
          </a:lstStyle>
          <a:p>
            <a:pPr/>
            <a:r>
              <a:t>XXXXXXXXXXXXXXXXX</a:t>
            </a:r>
          </a:p>
        </p:txBody>
      </p:sp>
      <p:sp>
        <p:nvSpPr>
          <p:cNvPr id="336" name="Contact…"/>
          <p:cNvSpPr txBox="1"/>
          <p:nvPr>
            <p:ph type="body" sz="quarter" idx="22"/>
          </p:nvPr>
        </p:nvSpPr>
        <p:spPr>
          <a:xfrm>
            <a:off x="549798" y="4213787"/>
            <a:ext cx="5795960" cy="5288426"/>
          </a:xfrm>
          <a:prstGeom prst="rect">
            <a:avLst/>
          </a:prstGeom>
        </p:spPr>
        <p:txBody>
          <a:bodyPr/>
          <a:lstStyle/>
          <a:p>
            <a:pPr marL="0" indent="0" defTabSz="1810511">
              <a:lnSpc>
                <a:spcPct val="100000"/>
              </a:lnSpc>
              <a:spcBef>
                <a:spcPts val="0"/>
              </a:spcBef>
              <a:buSzTx/>
              <a:buFontTx/>
              <a:buNone/>
              <a:defRPr b="1" sz="3366">
                <a:latin typeface="Oswald"/>
                <a:ea typeface="Oswald"/>
                <a:cs typeface="Oswald"/>
                <a:sym typeface="Oswald"/>
              </a:defRPr>
            </a:pPr>
            <a:r>
              <a:t>Contact</a:t>
            </a:r>
          </a:p>
          <a:p>
            <a:pPr marL="0" indent="0" defTabSz="1810511">
              <a:lnSpc>
                <a:spcPct val="100000"/>
              </a:lnSpc>
              <a:spcBef>
                <a:spcPts val="0"/>
              </a:spcBef>
              <a:buSzTx/>
              <a:buFontTx/>
              <a:buNone/>
              <a:defRPr b="1" sz="3366">
                <a:latin typeface="Oswald"/>
                <a:ea typeface="Oswald"/>
                <a:cs typeface="Oswald"/>
                <a:sym typeface="Oswald"/>
              </a:defRPr>
            </a:pPr>
          </a:p>
          <a:p>
            <a:pPr marL="0" indent="0" defTabSz="1810511">
              <a:lnSpc>
                <a:spcPct val="100000"/>
              </a:lnSpc>
              <a:spcBef>
                <a:spcPts val="0"/>
              </a:spcBef>
              <a:buSzTx/>
              <a:buFontTx/>
              <a:buNone/>
              <a:defRPr sz="3366">
                <a:latin typeface="Oswald"/>
                <a:ea typeface="Oswald"/>
                <a:cs typeface="Oswald"/>
                <a:sym typeface="Oswald"/>
              </a:defRPr>
            </a:pPr>
            <a:r>
              <a:rPr>
                <a:uFill>
                  <a:solidFill>
                    <a:srgbClr val="C00000"/>
                  </a:solidFill>
                </a:uFill>
                <a:hlinkClick r:id="rId4" invalidUrl="" action="" tgtFrame="" tooltip="" history="1" highlightClick="0" endSnd="0"/>
              </a:rPr>
              <a:t>ian.hussey@unibe.ch</a:t>
            </a:r>
          </a:p>
          <a:p>
            <a:pPr marL="0" indent="0" defTabSz="1810511">
              <a:lnSpc>
                <a:spcPct val="100000"/>
              </a:lnSpc>
              <a:spcBef>
                <a:spcPts val="0"/>
              </a:spcBef>
              <a:buSzTx/>
              <a:buFontTx/>
              <a:buNone/>
              <a:defRPr sz="3366">
                <a:latin typeface="Oswald"/>
                <a:ea typeface="Oswald"/>
                <a:cs typeface="Oswald"/>
                <a:sym typeface="Oswald"/>
              </a:defRPr>
            </a:pPr>
            <a:r>
              <a:t>Twitter: @ianhussey</a:t>
            </a:r>
          </a:p>
          <a:p>
            <a:pPr marL="0" indent="0" defTabSz="1810511">
              <a:lnSpc>
                <a:spcPct val="100000"/>
              </a:lnSpc>
              <a:spcBef>
                <a:spcPts val="0"/>
              </a:spcBef>
              <a:buSzTx/>
              <a:buFontTx/>
              <a:buNone/>
              <a:defRPr b="1" sz="3366">
                <a:latin typeface="Oswald"/>
                <a:ea typeface="Oswald"/>
                <a:cs typeface="Oswald"/>
                <a:sym typeface="Oswald"/>
              </a:defRPr>
            </a:pPr>
          </a:p>
          <a:p>
            <a:pPr marL="0" indent="0" defTabSz="1810511">
              <a:lnSpc>
                <a:spcPct val="100000"/>
              </a:lnSpc>
              <a:spcBef>
                <a:spcPts val="0"/>
              </a:spcBef>
              <a:buSzTx/>
              <a:buFontTx/>
              <a:buNone/>
              <a:defRPr sz="3366">
                <a:latin typeface="Oswald"/>
                <a:ea typeface="Oswald"/>
                <a:cs typeface="Oswald"/>
                <a:sym typeface="Oswald"/>
              </a:defRPr>
            </a:pPr>
            <a:r>
              <a:rPr>
                <a:uFill>
                  <a:solidFill>
                    <a:srgbClr val="C00000"/>
                  </a:solidFill>
                </a:uFill>
                <a:hlinkClick r:id="rId5" invalidUrl="" action="" tgtFrame="" tooltip="" history="1" highlightClick="0" endSnd="0"/>
              </a:rPr>
              <a:t>https://error.reviews</a:t>
            </a:r>
            <a:r>
              <a:t> </a:t>
            </a:r>
          </a:p>
          <a:p>
            <a:pPr marL="0" indent="0" defTabSz="1810511">
              <a:lnSpc>
                <a:spcPct val="100000"/>
              </a:lnSpc>
              <a:spcBef>
                <a:spcPts val="0"/>
              </a:spcBef>
              <a:buSzTx/>
              <a:buFontTx/>
              <a:buNone/>
              <a:defRPr sz="3366">
                <a:latin typeface="Oswald"/>
                <a:ea typeface="Oswald"/>
                <a:cs typeface="Oswald"/>
                <a:sym typeface="Oswald"/>
              </a:defRPr>
            </a:pPr>
            <a:r>
              <a:rPr>
                <a:uFill>
                  <a:solidFill>
                    <a:srgbClr val="C00000"/>
                  </a:solidFill>
                </a:uFill>
                <a:hlinkClick r:id="rId6" invalidUrl="" action="" tgtFrame="" tooltip="" history="1" highlightClick="0" endSnd="0"/>
              </a:rPr>
              <a:t>error-reviews.psy@unibe.ch</a:t>
            </a:r>
          </a:p>
          <a:p>
            <a:pPr marL="0" indent="0" defTabSz="1810511">
              <a:lnSpc>
                <a:spcPct val="100000"/>
              </a:lnSpc>
              <a:spcBef>
                <a:spcPts val="0"/>
              </a:spcBef>
              <a:buSzTx/>
              <a:buFontTx/>
              <a:buNone/>
              <a:defRPr sz="3366">
                <a:latin typeface="Oswald"/>
                <a:ea typeface="Oswald"/>
                <a:cs typeface="Oswald"/>
                <a:sym typeface="Oswald"/>
              </a:defRPr>
            </a:pPr>
            <a:r>
              <a:t>Twitter: @error_reviews</a:t>
            </a:r>
          </a:p>
        </p:txBody>
      </p:sp>
      <p:sp>
        <p:nvSpPr>
          <p:cNvPr id="3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signMaster copy">
    <p:bg>
      <p:bgPr>
        <a:solidFill>
          <a:srgbClr val="F9F9F9"/>
        </a:solidFill>
      </p:bgPr>
    </p:bg>
    <p:spTree>
      <p:nvGrpSpPr>
        <p:cNvPr id="1" name=""/>
        <p:cNvGrpSpPr/>
        <p:nvPr/>
      </p:nvGrpSpPr>
      <p:grpSpPr>
        <a:xfrm>
          <a:off x="0" y="0"/>
          <a:ext cx="0" cy="0"/>
          <a:chOff x="0" y="0"/>
          <a:chExt cx="0" cy="0"/>
        </a:xfrm>
      </p:grpSpPr>
      <p:pic>
        <p:nvPicPr>
          <p:cNvPr id="344" name="Grafik 3" descr="Grafik 3"/>
          <p:cNvPicPr>
            <a:picLocks noChangeAspect="1"/>
          </p:cNvPicPr>
          <p:nvPr/>
        </p:nvPicPr>
        <p:blipFill>
          <a:blip r:embed="rId2">
            <a:extLst/>
          </a:blip>
          <a:stretch>
            <a:fillRect/>
          </a:stretch>
        </p:blipFill>
        <p:spPr>
          <a:xfrm>
            <a:off x="665948" y="531341"/>
            <a:ext cx="4986529" cy="1977082"/>
          </a:xfrm>
          <a:prstGeom prst="rect">
            <a:avLst/>
          </a:prstGeom>
          <a:ln w="12700">
            <a:miter lim="400000"/>
          </a:ln>
        </p:spPr>
      </p:pic>
      <p:pic>
        <p:nvPicPr>
          <p:cNvPr id="345" name="Grafik 11" descr="Grafik 11"/>
          <p:cNvPicPr>
            <a:picLocks noChangeAspect="1"/>
          </p:cNvPicPr>
          <p:nvPr/>
        </p:nvPicPr>
        <p:blipFill>
          <a:blip r:embed="rId3">
            <a:extLst/>
          </a:blip>
          <a:srcRect l="0" t="23616" r="21111" b="0"/>
          <a:stretch>
            <a:fillRect/>
          </a:stretch>
        </p:blipFill>
        <p:spPr>
          <a:xfrm>
            <a:off x="984761" y="3261062"/>
            <a:ext cx="3248574" cy="2472653"/>
          </a:xfrm>
          <a:prstGeom prst="rect">
            <a:avLst/>
          </a:prstGeom>
          <a:ln w="12700">
            <a:miter lim="400000"/>
          </a:ln>
        </p:spPr>
      </p:pic>
      <p:pic>
        <p:nvPicPr>
          <p:cNvPr id="346" name="Grafik 12" descr="Grafik 12"/>
          <p:cNvPicPr>
            <a:picLocks noChangeAspect="1"/>
          </p:cNvPicPr>
          <p:nvPr/>
        </p:nvPicPr>
        <p:blipFill>
          <a:blip r:embed="rId2">
            <a:extLst/>
          </a:blip>
          <a:srcRect l="39910" t="0" r="39353" b="0"/>
          <a:stretch>
            <a:fillRect/>
          </a:stretch>
        </p:blipFill>
        <p:spPr>
          <a:xfrm>
            <a:off x="6967695" y="178870"/>
            <a:ext cx="2687085" cy="5137809"/>
          </a:xfrm>
          <a:prstGeom prst="rect">
            <a:avLst/>
          </a:prstGeom>
          <a:ln w="12700">
            <a:miter lim="400000"/>
          </a:ln>
        </p:spPr>
      </p:pic>
      <p:grpSp>
        <p:nvGrpSpPr>
          <p:cNvPr id="349" name="Ellipse 14"/>
          <p:cNvGrpSpPr/>
          <p:nvPr/>
        </p:nvGrpSpPr>
        <p:grpSpPr>
          <a:xfrm>
            <a:off x="1052095" y="6615306"/>
            <a:ext cx="1556954" cy="1656081"/>
            <a:chOff x="0" y="0"/>
            <a:chExt cx="1556952" cy="1656079"/>
          </a:xfrm>
        </p:grpSpPr>
        <p:sp>
          <p:nvSpPr>
            <p:cNvPr id="347" name="Circle"/>
            <p:cNvSpPr/>
            <p:nvPr/>
          </p:nvSpPr>
          <p:spPr>
            <a:xfrm>
              <a:off x="0" y="49563"/>
              <a:ext cx="1556953" cy="1556953"/>
            </a:xfrm>
            <a:prstGeom prst="ellipse">
              <a:avLst/>
            </a:prstGeom>
            <a:solidFill>
              <a:schemeClr val="accent1"/>
            </a:solidFill>
            <a:ln w="12700" cap="flat">
              <a:noFill/>
              <a:miter lim="400000"/>
            </a:ln>
            <a:effectLst/>
          </p:spPr>
          <p:txBody>
            <a:bodyPr wrap="square" lIns="91439" tIns="91439" rIns="91439" bIns="91439" numCol="1" anchor="ctr">
              <a:noAutofit/>
            </a:bodyPr>
            <a:lstStyle/>
            <a:p>
              <a:pPr algn="ctr">
                <a:defRPr>
                  <a:solidFill>
                    <a:srgbClr val="F9F9F9"/>
                  </a:solidFill>
                </a:defRPr>
              </a:pPr>
            </a:p>
          </p:txBody>
        </p:sp>
        <p:sp>
          <p:nvSpPr>
            <p:cNvPr id="348" name="01."/>
            <p:cNvSpPr txBox="1"/>
            <p:nvPr/>
          </p:nvSpPr>
          <p:spPr>
            <a:xfrm>
              <a:off x="319450" y="-1"/>
              <a:ext cx="918053" cy="16560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sz="4800">
                  <a:solidFill>
                    <a:srgbClr val="F9F9F9"/>
                  </a:solidFill>
                  <a:latin typeface="Oswald"/>
                  <a:ea typeface="Oswald"/>
                  <a:cs typeface="Oswald"/>
                  <a:sym typeface="Oswald"/>
                </a:defRPr>
              </a:lvl1pPr>
            </a:lstStyle>
            <a:p>
              <a:pPr/>
              <a:r>
                <a:t>01.</a:t>
              </a:r>
            </a:p>
          </p:txBody>
        </p:sp>
      </p:grpSp>
      <p:grpSp>
        <p:nvGrpSpPr>
          <p:cNvPr id="354" name="Gruppieren 16"/>
          <p:cNvGrpSpPr/>
          <p:nvPr/>
        </p:nvGrpSpPr>
        <p:grpSpPr>
          <a:xfrm>
            <a:off x="1052096" y="9291804"/>
            <a:ext cx="13851102" cy="1656081"/>
            <a:chOff x="0" y="0"/>
            <a:chExt cx="13851101" cy="1656079"/>
          </a:xfrm>
        </p:grpSpPr>
        <p:grpSp>
          <p:nvGrpSpPr>
            <p:cNvPr id="352" name="Ellipse 17"/>
            <p:cNvGrpSpPr/>
            <p:nvPr/>
          </p:nvGrpSpPr>
          <p:grpSpPr>
            <a:xfrm>
              <a:off x="0" y="0"/>
              <a:ext cx="1556953" cy="1656080"/>
              <a:chOff x="0" y="0"/>
              <a:chExt cx="1556952" cy="1656079"/>
            </a:xfrm>
          </p:grpSpPr>
          <p:sp>
            <p:nvSpPr>
              <p:cNvPr id="350" name="Circle"/>
              <p:cNvSpPr/>
              <p:nvPr/>
            </p:nvSpPr>
            <p:spPr>
              <a:xfrm>
                <a:off x="0" y="49563"/>
                <a:ext cx="1556953" cy="1556953"/>
              </a:xfrm>
              <a:prstGeom prst="ellipse">
                <a:avLst/>
              </a:prstGeom>
              <a:solidFill>
                <a:schemeClr val="accent1"/>
              </a:solidFill>
              <a:ln w="12700" cap="flat">
                <a:noFill/>
                <a:miter lim="400000"/>
              </a:ln>
              <a:effectLst/>
            </p:spPr>
            <p:txBody>
              <a:bodyPr wrap="square" lIns="91439" tIns="91439" rIns="91439" bIns="91439" numCol="1" anchor="ctr">
                <a:noAutofit/>
              </a:bodyPr>
              <a:lstStyle/>
              <a:p>
                <a:pPr algn="ctr">
                  <a:defRPr>
                    <a:solidFill>
                      <a:srgbClr val="F9F9F9"/>
                    </a:solidFill>
                  </a:defRPr>
                </a:pPr>
              </a:p>
            </p:txBody>
          </p:sp>
          <p:sp>
            <p:nvSpPr>
              <p:cNvPr id="351" name="01."/>
              <p:cNvSpPr txBox="1"/>
              <p:nvPr/>
            </p:nvSpPr>
            <p:spPr>
              <a:xfrm>
                <a:off x="319450" y="-1"/>
                <a:ext cx="918053" cy="16560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lgn="ctr">
                  <a:defRPr sz="4800">
                    <a:solidFill>
                      <a:srgbClr val="F9F9F9"/>
                    </a:solidFill>
                    <a:latin typeface="Oswald"/>
                    <a:ea typeface="Oswald"/>
                    <a:cs typeface="Oswald"/>
                    <a:sym typeface="Oswald"/>
                  </a:defRPr>
                </a:lvl1pPr>
              </a:lstStyle>
              <a:p>
                <a:pPr/>
                <a:r>
                  <a:t>01.</a:t>
                </a:r>
              </a:p>
            </p:txBody>
          </p:sp>
        </p:grpSp>
        <p:sp>
          <p:nvSpPr>
            <p:cNvPr id="353" name="Textfeld 18"/>
            <p:cNvSpPr txBox="1"/>
            <p:nvPr/>
          </p:nvSpPr>
          <p:spPr>
            <a:xfrm>
              <a:off x="2426868" y="186375"/>
              <a:ext cx="11424234" cy="12750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a:defRPr>
                  <a:latin typeface="Oswald"/>
                  <a:ea typeface="Oswald"/>
                  <a:cs typeface="Oswald"/>
                  <a:sym typeface="Oswald"/>
                </a:defRPr>
              </a:lvl1pPr>
            </a:lstStyle>
            <a:p>
              <a:pPr/>
              <a:r>
                <a:t>Lorem ipsum dolor sit amet, consetetur sadipscing elitr, sed diam nonumy eirmod tempor invidunt ut</a:t>
              </a:r>
            </a:p>
          </p:txBody>
        </p:sp>
      </p:grpSp>
      <p:sp>
        <p:nvSpPr>
          <p:cNvPr id="355" name="Ellipse 19"/>
          <p:cNvSpPr/>
          <p:nvPr/>
        </p:nvSpPr>
        <p:spPr>
          <a:xfrm>
            <a:off x="16577732" y="4639102"/>
            <a:ext cx="1828801" cy="1828801"/>
          </a:xfrm>
          <a:prstGeom prst="ellipse">
            <a:avLst/>
          </a:prstGeom>
          <a:solidFill>
            <a:schemeClr val="accent4"/>
          </a:solidFill>
          <a:ln w="12700">
            <a:miter lim="400000"/>
          </a:ln>
        </p:spPr>
        <p:txBody>
          <a:bodyPr tIns="91439" bIns="91439" anchor="ctr"/>
          <a:lstStyle/>
          <a:p>
            <a:pPr algn="ctr">
              <a:defRPr>
                <a:solidFill>
                  <a:srgbClr val="F9F9F9"/>
                </a:solidFill>
              </a:defRPr>
            </a:pPr>
          </a:p>
        </p:txBody>
      </p:sp>
      <p:sp>
        <p:nvSpPr>
          <p:cNvPr id="356" name="Ellipse 20"/>
          <p:cNvSpPr/>
          <p:nvPr/>
        </p:nvSpPr>
        <p:spPr>
          <a:xfrm>
            <a:off x="14748932" y="4639102"/>
            <a:ext cx="1828801" cy="1828801"/>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357" name="Ellipse 21"/>
          <p:cNvSpPr/>
          <p:nvPr/>
        </p:nvSpPr>
        <p:spPr>
          <a:xfrm>
            <a:off x="18406532" y="4639102"/>
            <a:ext cx="1828801" cy="1828801"/>
          </a:xfrm>
          <a:prstGeom prst="ellipse">
            <a:avLst/>
          </a:prstGeom>
          <a:solidFill>
            <a:srgbClr val="F9F9F9"/>
          </a:solidFill>
          <a:ln w="25400">
            <a:solidFill>
              <a:schemeClr val="accent4"/>
            </a:solidFill>
            <a:miter/>
          </a:ln>
        </p:spPr>
        <p:txBody>
          <a:bodyPr tIns="91439" bIns="91439" anchor="ctr"/>
          <a:lstStyle/>
          <a:p>
            <a:pPr algn="ctr">
              <a:defRPr>
                <a:solidFill>
                  <a:srgbClr val="F9F9F9"/>
                </a:solidFill>
              </a:defRPr>
            </a:pPr>
          </a:p>
        </p:txBody>
      </p:sp>
      <p:sp>
        <p:nvSpPr>
          <p:cNvPr id="358" name="Textfeld 23"/>
          <p:cNvSpPr txBox="1"/>
          <p:nvPr/>
        </p:nvSpPr>
        <p:spPr>
          <a:xfrm>
            <a:off x="16542171" y="6708694"/>
            <a:ext cx="1899921" cy="712673"/>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r>
              <a:t>Colors ^</a:t>
            </a:r>
          </a:p>
        </p:txBody>
      </p:sp>
      <p:sp>
        <p:nvSpPr>
          <p:cNvPr id="359" name="Textfeld 1"/>
          <p:cNvSpPr txBox="1"/>
          <p:nvPr/>
        </p:nvSpPr>
        <p:spPr>
          <a:xfrm>
            <a:off x="13622511" y="1933038"/>
            <a:ext cx="8503923" cy="2465272"/>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a:r>
              <a:t>Font „Oswald“ for Titles</a:t>
            </a:r>
          </a:p>
          <a:p>
            <a:pPr/>
            <a:r>
              <a:t>Font „PT Sans“ for Text</a:t>
            </a:r>
          </a:p>
          <a:p>
            <a:pPr/>
            <a:r>
              <a:t>Font „Sriracha“ for XXXXXs</a:t>
            </a:r>
          </a:p>
          <a:p>
            <a:pPr/>
            <a:r>
              <a:t>Fonts are embedded into this PowerPoint</a:t>
            </a:r>
          </a:p>
        </p:txBody>
      </p:sp>
      <p:sp>
        <p:nvSpPr>
          <p:cNvPr id="360" name="Textfeld 2"/>
          <p:cNvSpPr txBox="1"/>
          <p:nvPr/>
        </p:nvSpPr>
        <p:spPr>
          <a:xfrm>
            <a:off x="6286283" y="12016960"/>
            <a:ext cx="5325365" cy="9956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latin typeface="Sriracha-Regular"/>
                <a:ea typeface="Sriracha-Regular"/>
                <a:cs typeface="Sriracha-Regular"/>
                <a:sym typeface="Sriracha-Regular"/>
              </a:defRPr>
            </a:lvl1pPr>
          </a:lstStyle>
          <a:p>
            <a:pPr/>
            <a:r>
              <a:t>XXXXXXXXXXXXXXXXX</a:t>
            </a:r>
          </a:p>
        </p:txBody>
      </p:sp>
      <p:sp>
        <p:nvSpPr>
          <p:cNvPr id="3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folie">
    <p:bg>
      <p:bgPr>
        <a:solidFill>
          <a:srgbClr val="F9F9F9"/>
        </a:solidFill>
      </p:bgPr>
    </p:bg>
    <p:spTree>
      <p:nvGrpSpPr>
        <p:cNvPr id="1" name=""/>
        <p:cNvGrpSpPr/>
        <p:nvPr/>
      </p:nvGrpSpPr>
      <p:grpSpPr>
        <a:xfrm>
          <a:off x="0" y="0"/>
          <a:ext cx="0" cy="0"/>
          <a:chOff x="0" y="0"/>
          <a:chExt cx="0" cy="0"/>
        </a:xfrm>
      </p:grpSpPr>
      <p:sp>
        <p:nvSpPr>
          <p:cNvPr id="368" name="Title Text"/>
          <p:cNvSpPr txBox="1"/>
          <p:nvPr>
            <p:ph type="title"/>
          </p:nvPr>
        </p:nvSpPr>
        <p:spPr>
          <a:xfrm>
            <a:off x="3048000" y="2244725"/>
            <a:ext cx="18288000" cy="4775201"/>
          </a:xfrm>
          <a:prstGeom prst="rect">
            <a:avLst/>
          </a:prstGeom>
        </p:spPr>
        <p:txBody>
          <a:bodyPr anchor="b"/>
          <a:lstStyle>
            <a:lvl1pPr algn="ctr">
              <a:defRPr sz="12000"/>
            </a:lvl1pPr>
          </a:lstStyle>
          <a:p>
            <a:pPr/>
            <a:r>
              <a:t>Title Text</a:t>
            </a:r>
          </a:p>
        </p:txBody>
      </p:sp>
      <p:sp>
        <p:nvSpPr>
          <p:cNvPr id="369" name="Body Level One…"/>
          <p:cNvSpPr txBox="1"/>
          <p:nvPr>
            <p:ph type="body" sz="quarter" idx="1"/>
          </p:nvPr>
        </p:nvSpPr>
        <p:spPr>
          <a:xfrm>
            <a:off x="3048000" y="7204075"/>
            <a:ext cx="18288000" cy="3311525"/>
          </a:xfrm>
          <a:prstGeom prst="rect">
            <a:avLst/>
          </a:prstGeom>
        </p:spPr>
        <p:txBody>
          <a:bodyPr/>
          <a:lstStyle>
            <a:lvl1pPr marL="0" indent="0" algn="ctr">
              <a:buSzTx/>
              <a:buFontTx/>
              <a:buNone/>
              <a:defRPr sz="4800"/>
            </a:lvl1pPr>
            <a:lvl2pPr marL="0" indent="457200" algn="ctr">
              <a:buSzTx/>
              <a:buFontTx/>
              <a:buNone/>
              <a:defRPr sz="4800"/>
            </a:lvl2pPr>
            <a:lvl3pPr marL="0" indent="914400" algn="ctr">
              <a:buSzTx/>
              <a:buFontTx/>
              <a:buNone/>
              <a:defRPr sz="4800"/>
            </a:lvl3pPr>
            <a:lvl4pPr marL="0" indent="1371600" algn="ctr">
              <a:buSzTx/>
              <a:buFontTx/>
              <a:buNone/>
              <a:defRPr sz="4800"/>
            </a:lvl4pPr>
            <a:lvl5pPr marL="0" indent="1828800" algn="ctr">
              <a:buSzTx/>
              <a:buFontTx/>
              <a:buNone/>
              <a:defRPr sz="4800"/>
            </a:lvl5pPr>
          </a:lstStyle>
          <a:p>
            <a:pPr/>
            <a:r>
              <a:t>Body Level One</a:t>
            </a:r>
          </a:p>
          <a:p>
            <a:pPr lvl="1"/>
            <a:r>
              <a:t>Body Level Two</a:t>
            </a:r>
          </a:p>
          <a:p>
            <a:pPr lvl="2"/>
            <a:r>
              <a:t>Body Level Three</a:t>
            </a:r>
          </a:p>
          <a:p>
            <a:pPr lvl="3"/>
            <a:r>
              <a:t>Body Level Four</a:t>
            </a:r>
          </a:p>
          <a:p>
            <a:pPr lvl="4"/>
            <a:r>
              <a:t>Body Level Five</a:t>
            </a:r>
          </a:p>
        </p:txBody>
      </p:sp>
      <p:sp>
        <p:nvSpPr>
          <p:cNvPr id="370"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und Inhalt">
    <p:bg>
      <p:bgPr>
        <a:solidFill>
          <a:srgbClr val="F9F9F9"/>
        </a:solidFill>
      </p:bgPr>
    </p:bg>
    <p:spTree>
      <p:nvGrpSpPr>
        <p:cNvPr id="1" name=""/>
        <p:cNvGrpSpPr/>
        <p:nvPr/>
      </p:nvGrpSpPr>
      <p:grpSpPr>
        <a:xfrm>
          <a:off x="0" y="0"/>
          <a:ext cx="0" cy="0"/>
          <a:chOff x="0" y="0"/>
          <a:chExt cx="0" cy="0"/>
        </a:xfrm>
      </p:grpSpPr>
      <p:sp>
        <p:nvSpPr>
          <p:cNvPr id="377" name="Title Text"/>
          <p:cNvSpPr txBox="1"/>
          <p:nvPr>
            <p:ph type="title"/>
          </p:nvPr>
        </p:nvSpPr>
        <p:spPr>
          <a:xfrm>
            <a:off x="1676400" y="730250"/>
            <a:ext cx="21031200" cy="2651126"/>
          </a:xfrm>
          <a:prstGeom prst="rect">
            <a:avLst/>
          </a:prstGeom>
        </p:spPr>
        <p:txBody>
          <a:bodyPr/>
          <a:lstStyle/>
          <a:p>
            <a:pPr/>
            <a:r>
              <a:t>Title Text</a:t>
            </a:r>
          </a:p>
        </p:txBody>
      </p:sp>
      <p:sp>
        <p:nvSpPr>
          <p:cNvPr id="378" name="Body Level One…"/>
          <p:cNvSpPr txBox="1"/>
          <p:nvPr>
            <p:ph type="body" idx="1"/>
          </p:nvPr>
        </p:nvSpPr>
        <p:spPr>
          <a:xfrm>
            <a:off x="1676400" y="3651250"/>
            <a:ext cx="21031200" cy="87026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9"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bschnitts-&#10;überschrift">
    <p:bg>
      <p:bgPr>
        <a:solidFill>
          <a:srgbClr val="F9F9F9"/>
        </a:solidFill>
      </p:bgPr>
    </p:bg>
    <p:spTree>
      <p:nvGrpSpPr>
        <p:cNvPr id="1" name=""/>
        <p:cNvGrpSpPr/>
        <p:nvPr/>
      </p:nvGrpSpPr>
      <p:grpSpPr>
        <a:xfrm>
          <a:off x="0" y="0"/>
          <a:ext cx="0" cy="0"/>
          <a:chOff x="0" y="0"/>
          <a:chExt cx="0" cy="0"/>
        </a:xfrm>
      </p:grpSpPr>
      <p:sp>
        <p:nvSpPr>
          <p:cNvPr id="386" name="Title Text"/>
          <p:cNvSpPr txBox="1"/>
          <p:nvPr>
            <p:ph type="title"/>
          </p:nvPr>
        </p:nvSpPr>
        <p:spPr>
          <a:xfrm>
            <a:off x="1663700" y="3419476"/>
            <a:ext cx="21031200" cy="5705474"/>
          </a:xfrm>
          <a:prstGeom prst="rect">
            <a:avLst/>
          </a:prstGeom>
        </p:spPr>
        <p:txBody>
          <a:bodyPr anchor="b"/>
          <a:lstStyle>
            <a:lvl1pPr>
              <a:defRPr sz="12000"/>
            </a:lvl1pPr>
          </a:lstStyle>
          <a:p>
            <a:pPr/>
            <a:r>
              <a:t>Title Text</a:t>
            </a:r>
          </a:p>
        </p:txBody>
      </p:sp>
      <p:sp>
        <p:nvSpPr>
          <p:cNvPr id="387" name="Body Level One…"/>
          <p:cNvSpPr txBox="1"/>
          <p:nvPr>
            <p:ph type="body" sz="quarter" idx="1"/>
          </p:nvPr>
        </p:nvSpPr>
        <p:spPr>
          <a:xfrm>
            <a:off x="1663700" y="9178925"/>
            <a:ext cx="21031200" cy="3000375"/>
          </a:xfrm>
          <a:prstGeom prst="rect">
            <a:avLst/>
          </a:prstGeom>
        </p:spPr>
        <p:txBody>
          <a:bodyPr/>
          <a:lstStyle>
            <a:lvl1pPr marL="0" indent="0">
              <a:buSzTx/>
              <a:buFontTx/>
              <a:buNone/>
              <a:defRPr sz="4800">
                <a:solidFill>
                  <a:srgbClr val="8B8B8B"/>
                </a:solidFill>
              </a:defRPr>
            </a:lvl1pPr>
            <a:lvl2pPr marL="0" indent="457200">
              <a:buSzTx/>
              <a:buFontTx/>
              <a:buNone/>
              <a:defRPr sz="4800">
                <a:solidFill>
                  <a:srgbClr val="8B8B8B"/>
                </a:solidFill>
              </a:defRPr>
            </a:lvl2pPr>
            <a:lvl3pPr marL="0" indent="914400">
              <a:buSzTx/>
              <a:buFontTx/>
              <a:buNone/>
              <a:defRPr sz="4800">
                <a:solidFill>
                  <a:srgbClr val="8B8B8B"/>
                </a:solidFill>
              </a:defRPr>
            </a:lvl3pPr>
            <a:lvl4pPr marL="0" indent="1371600">
              <a:buSzTx/>
              <a:buFontTx/>
              <a:buNone/>
              <a:defRPr sz="4800">
                <a:solidFill>
                  <a:srgbClr val="8B8B8B"/>
                </a:solidFill>
              </a:defRPr>
            </a:lvl4pPr>
            <a:lvl5pPr marL="0" indent="1828800">
              <a:buSzTx/>
              <a:buFontTx/>
              <a:buNone/>
              <a:defRPr sz="4800">
                <a:solidFill>
                  <a:srgbClr val="8B8B8B"/>
                </a:solidFill>
              </a:defRPr>
            </a:lvl5pPr>
          </a:lstStyle>
          <a:p>
            <a:pPr/>
            <a:r>
              <a:t>Body Level One</a:t>
            </a:r>
          </a:p>
          <a:p>
            <a:pPr lvl="1"/>
            <a:r>
              <a:t>Body Level Two</a:t>
            </a:r>
          </a:p>
          <a:p>
            <a:pPr lvl="2"/>
            <a:r>
              <a:t>Body Level Three</a:t>
            </a:r>
          </a:p>
          <a:p>
            <a:pPr lvl="3"/>
            <a:r>
              <a:t>Body Level Four</a:t>
            </a:r>
          </a:p>
          <a:p>
            <a:pPr lvl="4"/>
            <a:r>
              <a:t>Body Level Five</a:t>
            </a:r>
          </a:p>
        </p:txBody>
      </p:sp>
      <p:sp>
        <p:nvSpPr>
          <p:cNvPr id="388"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Zwei Inhalte">
    <p:bg>
      <p:bgPr>
        <a:solidFill>
          <a:srgbClr val="F9F9F9"/>
        </a:solidFill>
      </p:bgPr>
    </p:bg>
    <p:spTree>
      <p:nvGrpSpPr>
        <p:cNvPr id="1" name=""/>
        <p:cNvGrpSpPr/>
        <p:nvPr/>
      </p:nvGrpSpPr>
      <p:grpSpPr>
        <a:xfrm>
          <a:off x="0" y="0"/>
          <a:ext cx="0" cy="0"/>
          <a:chOff x="0" y="0"/>
          <a:chExt cx="0" cy="0"/>
        </a:xfrm>
      </p:grpSpPr>
      <p:sp>
        <p:nvSpPr>
          <p:cNvPr id="395" name="Title Text"/>
          <p:cNvSpPr txBox="1"/>
          <p:nvPr>
            <p:ph type="title"/>
          </p:nvPr>
        </p:nvSpPr>
        <p:spPr>
          <a:xfrm>
            <a:off x="1676400" y="730250"/>
            <a:ext cx="21031200" cy="2651126"/>
          </a:xfrm>
          <a:prstGeom prst="rect">
            <a:avLst/>
          </a:prstGeom>
        </p:spPr>
        <p:txBody>
          <a:bodyPr/>
          <a:lstStyle/>
          <a:p>
            <a:pPr/>
            <a:r>
              <a:t>Title Text</a:t>
            </a:r>
          </a:p>
        </p:txBody>
      </p:sp>
      <p:sp>
        <p:nvSpPr>
          <p:cNvPr id="396" name="Body Level One…"/>
          <p:cNvSpPr txBox="1"/>
          <p:nvPr>
            <p:ph type="body" sz="half" idx="1"/>
          </p:nvPr>
        </p:nvSpPr>
        <p:spPr>
          <a:xfrm>
            <a:off x="1676400" y="3651250"/>
            <a:ext cx="10363200" cy="87026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97"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gleich">
    <p:bg>
      <p:bgPr>
        <a:solidFill>
          <a:srgbClr val="F9F9F9"/>
        </a:solidFill>
      </p:bgPr>
    </p:bg>
    <p:spTree>
      <p:nvGrpSpPr>
        <p:cNvPr id="1" name=""/>
        <p:cNvGrpSpPr/>
        <p:nvPr/>
      </p:nvGrpSpPr>
      <p:grpSpPr>
        <a:xfrm>
          <a:off x="0" y="0"/>
          <a:ext cx="0" cy="0"/>
          <a:chOff x="0" y="0"/>
          <a:chExt cx="0" cy="0"/>
        </a:xfrm>
      </p:grpSpPr>
      <p:sp>
        <p:nvSpPr>
          <p:cNvPr id="404" name="Title Text"/>
          <p:cNvSpPr txBox="1"/>
          <p:nvPr>
            <p:ph type="title"/>
          </p:nvPr>
        </p:nvSpPr>
        <p:spPr>
          <a:xfrm>
            <a:off x="1679575" y="730250"/>
            <a:ext cx="21031201" cy="2651126"/>
          </a:xfrm>
          <a:prstGeom prst="rect">
            <a:avLst/>
          </a:prstGeom>
        </p:spPr>
        <p:txBody>
          <a:bodyPr/>
          <a:lstStyle/>
          <a:p>
            <a:pPr/>
            <a:r>
              <a:t>Title Text</a:t>
            </a:r>
          </a:p>
        </p:txBody>
      </p:sp>
      <p:sp>
        <p:nvSpPr>
          <p:cNvPr id="405" name="Body Level One…"/>
          <p:cNvSpPr txBox="1"/>
          <p:nvPr>
            <p:ph type="body" sz="quarter" idx="1"/>
          </p:nvPr>
        </p:nvSpPr>
        <p:spPr>
          <a:xfrm>
            <a:off x="1679575" y="3362326"/>
            <a:ext cx="10315576" cy="1647825"/>
          </a:xfrm>
          <a:prstGeom prst="rect">
            <a:avLst/>
          </a:prstGeom>
        </p:spPr>
        <p:txBody>
          <a:bodyPr anchor="b"/>
          <a:lstStyle>
            <a:lvl1pPr marL="0" indent="0">
              <a:buSzTx/>
              <a:buFontTx/>
              <a:buNone/>
              <a:defRPr b="1" sz="4800"/>
            </a:lvl1pPr>
            <a:lvl2pPr marL="0" indent="457200">
              <a:buSzTx/>
              <a:buFontTx/>
              <a:buNone/>
              <a:defRPr b="1" sz="4800"/>
            </a:lvl2pPr>
            <a:lvl3pPr marL="0" indent="914400">
              <a:buSzTx/>
              <a:buFontTx/>
              <a:buNone/>
              <a:defRPr b="1" sz="4800"/>
            </a:lvl3pPr>
            <a:lvl4pPr marL="0" indent="1371600">
              <a:buSzTx/>
              <a:buFontTx/>
              <a:buNone/>
              <a:defRPr b="1" sz="4800"/>
            </a:lvl4pPr>
            <a:lvl5pPr marL="0" indent="1828800">
              <a:buSzTx/>
              <a:buFontTx/>
              <a:buNone/>
              <a:defRPr b="1" sz="4800"/>
            </a:lvl5pPr>
          </a:lstStyle>
          <a:p>
            <a:pPr/>
            <a:r>
              <a:t>Body Level One</a:t>
            </a:r>
          </a:p>
          <a:p>
            <a:pPr lvl="1"/>
            <a:r>
              <a:t>Body Level Two</a:t>
            </a:r>
          </a:p>
          <a:p>
            <a:pPr lvl="2"/>
            <a:r>
              <a:t>Body Level Three</a:t>
            </a:r>
          </a:p>
          <a:p>
            <a:pPr lvl="3"/>
            <a:r>
              <a:t>Body Level Four</a:t>
            </a:r>
          </a:p>
          <a:p>
            <a:pPr lvl="4"/>
            <a:r>
              <a:t>Body Level Five</a:t>
            </a:r>
          </a:p>
        </p:txBody>
      </p:sp>
      <p:sp>
        <p:nvSpPr>
          <p:cNvPr id="406" name="Textplatzhalter 4"/>
          <p:cNvSpPr/>
          <p:nvPr>
            <p:ph type="body" sz="quarter" idx="21"/>
          </p:nvPr>
        </p:nvSpPr>
        <p:spPr>
          <a:xfrm>
            <a:off x="12344400" y="3362326"/>
            <a:ext cx="10366376" cy="1647825"/>
          </a:xfrm>
          <a:prstGeom prst="rect">
            <a:avLst/>
          </a:prstGeom>
          <a:ln w="12700"/>
        </p:spPr>
        <p:txBody>
          <a:bodyPr anchor="b"/>
          <a:lstStyle/>
          <a:p>
            <a:pPr marL="0" indent="0">
              <a:buSzTx/>
              <a:buFontTx/>
              <a:buNone/>
              <a:defRPr b="1" sz="4800"/>
            </a:pPr>
          </a:p>
        </p:txBody>
      </p:sp>
      <p:sp>
        <p:nvSpPr>
          <p:cNvPr id="407"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ableOfContents">
    <p:spTree>
      <p:nvGrpSpPr>
        <p:cNvPr id="1" name=""/>
        <p:cNvGrpSpPr/>
        <p:nvPr/>
      </p:nvGrpSpPr>
      <p:grpSpPr>
        <a:xfrm>
          <a:off x="0" y="0"/>
          <a:ext cx="0" cy="0"/>
          <a:chOff x="0" y="0"/>
          <a:chExt cx="0" cy="0"/>
        </a:xfrm>
      </p:grpSpPr>
      <p:sp>
        <p:nvSpPr>
          <p:cNvPr id="38" name="Rechteck 2"/>
          <p:cNvSpPr/>
          <p:nvPr/>
        </p:nvSpPr>
        <p:spPr>
          <a:xfrm>
            <a:off x="1661159" y="769608"/>
            <a:ext cx="21061682" cy="12176784"/>
          </a:xfrm>
          <a:prstGeom prst="rect">
            <a:avLst/>
          </a:prstGeom>
          <a:solidFill>
            <a:srgbClr val="F9F9F9"/>
          </a:solidFill>
          <a:ln w="12700">
            <a:miter lim="400000"/>
          </a:ln>
        </p:spPr>
        <p:txBody>
          <a:bodyPr tIns="91439" bIns="91439" anchor="ctr"/>
          <a:lstStyle/>
          <a:p>
            <a:pPr algn="ctr">
              <a:defRPr>
                <a:solidFill>
                  <a:srgbClr val="F9F9F9"/>
                </a:solidFill>
              </a:defRPr>
            </a:pPr>
          </a:p>
        </p:txBody>
      </p:sp>
      <p:sp>
        <p:nvSpPr>
          <p:cNvPr id="59" name="Connection Line"/>
          <p:cNvSpPr/>
          <p:nvPr/>
        </p:nvSpPr>
        <p:spPr>
          <a:xfrm>
            <a:off x="5397013" y="8200098"/>
            <a:ext cx="1616745" cy="2763739"/>
          </a:xfrm>
          <a:custGeom>
            <a:avLst/>
            <a:gdLst/>
            <a:ahLst/>
            <a:cxnLst>
              <a:cxn ang="0">
                <a:pos x="wd2" y="hd2"/>
              </a:cxn>
              <a:cxn ang="5400000">
                <a:pos x="wd2" y="hd2"/>
              </a:cxn>
              <a:cxn ang="10800000">
                <a:pos x="wd2" y="hd2"/>
              </a:cxn>
              <a:cxn ang="16200000">
                <a:pos x="wd2" y="hd2"/>
              </a:cxn>
            </a:cxnLst>
            <a:rect l="0" t="0" r="r" b="b"/>
            <a:pathLst>
              <a:path w="17728" h="21600" fill="norm" stroke="1" extrusionOk="0">
                <a:moveTo>
                  <a:pt x="17728" y="21600"/>
                </a:moveTo>
                <a:cubicBezTo>
                  <a:pt x="1030" y="17091"/>
                  <a:pt x="-3872" y="9891"/>
                  <a:pt x="3023" y="0"/>
                </a:cubicBezTo>
              </a:path>
            </a:pathLst>
          </a:custGeom>
          <a:ln w="152400">
            <a:solidFill>
              <a:schemeClr val="accent1"/>
            </a:solidFill>
            <a:miter/>
          </a:ln>
        </p:spPr>
        <p:txBody>
          <a:bodyPr/>
          <a:lstStyle/>
          <a:p>
            <a:pPr/>
          </a:p>
        </p:txBody>
      </p:sp>
      <p:sp>
        <p:nvSpPr>
          <p:cNvPr id="40" name="Freihandform: Form 18"/>
          <p:cNvSpPr/>
          <p:nvPr/>
        </p:nvSpPr>
        <p:spPr>
          <a:xfrm>
            <a:off x="3473851" y="1875722"/>
            <a:ext cx="3722569" cy="6244745"/>
          </a:xfrm>
          <a:custGeom>
            <a:avLst/>
            <a:gdLst/>
            <a:ahLst/>
            <a:cxnLst>
              <a:cxn ang="0">
                <a:pos x="wd2" y="hd2"/>
              </a:cxn>
              <a:cxn ang="5400000">
                <a:pos x="wd2" y="hd2"/>
              </a:cxn>
              <a:cxn ang="10800000">
                <a:pos x="wd2" y="hd2"/>
              </a:cxn>
              <a:cxn ang="16200000">
                <a:pos x="wd2" y="hd2"/>
              </a:cxn>
            </a:cxnLst>
            <a:rect l="0" t="0" r="r" b="b"/>
            <a:pathLst>
              <a:path w="21600" h="21205" fill="norm" stroke="1" extrusionOk="0">
                <a:moveTo>
                  <a:pt x="0" y="256"/>
                </a:moveTo>
                <a:cubicBezTo>
                  <a:pt x="6164" y="-395"/>
                  <a:pt x="10884" y="203"/>
                  <a:pt x="14484" y="1964"/>
                </a:cubicBezTo>
                <a:cubicBezTo>
                  <a:pt x="18084" y="3725"/>
                  <a:pt x="21390" y="4487"/>
                  <a:pt x="21600" y="10823"/>
                </a:cubicBezTo>
                <a:cubicBezTo>
                  <a:pt x="21324" y="17301"/>
                  <a:pt x="14930" y="19488"/>
                  <a:pt x="12177" y="21205"/>
                </a:cubicBezTo>
              </a:path>
            </a:pathLst>
          </a:custGeom>
          <a:ln w="152400" cap="rnd">
            <a:solidFill>
              <a:schemeClr val="accent1"/>
            </a:solidFill>
            <a:miter/>
            <a:headEnd type="oval"/>
          </a:ln>
        </p:spPr>
        <p:txBody>
          <a:bodyPr tIns="91439" bIns="91439" anchor="ctr"/>
          <a:lstStyle/>
          <a:p>
            <a:pPr algn="ctr"/>
          </a:p>
        </p:txBody>
      </p:sp>
      <p:sp>
        <p:nvSpPr>
          <p:cNvPr id="41" name="Circle"/>
          <p:cNvSpPr/>
          <p:nvPr/>
        </p:nvSpPr>
        <p:spPr>
          <a:xfrm>
            <a:off x="6388440" y="4300154"/>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42" name="02."/>
          <p:cNvSpPr txBox="1"/>
          <p:nvPr>
            <p:ph type="body" sz="quarter" idx="21"/>
          </p:nvPr>
        </p:nvSpPr>
        <p:spPr>
          <a:xfrm>
            <a:off x="6546262" y="4618890"/>
            <a:ext cx="1241309"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02.</a:t>
            </a:r>
          </a:p>
        </p:txBody>
      </p:sp>
      <p:sp>
        <p:nvSpPr>
          <p:cNvPr id="43" name="Textfeld 9"/>
          <p:cNvSpPr txBox="1"/>
          <p:nvPr>
            <p:ph type="body" sz="quarter" idx="22"/>
          </p:nvPr>
        </p:nvSpPr>
        <p:spPr>
          <a:xfrm>
            <a:off x="8815308" y="4430194"/>
            <a:ext cx="11424235"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44" name="Circle"/>
          <p:cNvSpPr/>
          <p:nvPr/>
        </p:nvSpPr>
        <p:spPr>
          <a:xfrm>
            <a:off x="5220728" y="1772167"/>
            <a:ext cx="1556953" cy="1556954"/>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45" name="01."/>
          <p:cNvSpPr txBox="1"/>
          <p:nvPr>
            <p:ph type="body" sz="quarter" idx="23"/>
          </p:nvPr>
        </p:nvSpPr>
        <p:spPr>
          <a:xfrm>
            <a:off x="5406747" y="2090903"/>
            <a:ext cx="118491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46" name="Textfeld 10"/>
          <p:cNvSpPr txBox="1"/>
          <p:nvPr>
            <p:ph type="body" sz="quarter" idx="24"/>
          </p:nvPr>
        </p:nvSpPr>
        <p:spPr>
          <a:xfrm>
            <a:off x="7647596" y="1898084"/>
            <a:ext cx="11424235" cy="1296872"/>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47" name="Circle"/>
          <p:cNvSpPr/>
          <p:nvPr/>
        </p:nvSpPr>
        <p:spPr>
          <a:xfrm>
            <a:off x="4899642" y="7258228"/>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48" name="03."/>
          <p:cNvSpPr txBox="1"/>
          <p:nvPr>
            <p:ph type="body" sz="quarter" idx="25"/>
          </p:nvPr>
        </p:nvSpPr>
        <p:spPr>
          <a:xfrm>
            <a:off x="5074148" y="7576964"/>
            <a:ext cx="1207941"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03.</a:t>
            </a:r>
          </a:p>
        </p:txBody>
      </p:sp>
      <p:sp>
        <p:nvSpPr>
          <p:cNvPr id="49" name="Textfeld 11"/>
          <p:cNvSpPr txBox="1"/>
          <p:nvPr>
            <p:ph type="body" sz="quarter" idx="26"/>
          </p:nvPr>
        </p:nvSpPr>
        <p:spPr>
          <a:xfrm>
            <a:off x="7326510" y="7388268"/>
            <a:ext cx="11424235"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50" name="Circle"/>
          <p:cNvSpPr/>
          <p:nvPr/>
        </p:nvSpPr>
        <p:spPr>
          <a:xfrm>
            <a:off x="5999204" y="10029566"/>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51" name="04."/>
          <p:cNvSpPr txBox="1"/>
          <p:nvPr>
            <p:ph type="body" sz="quarter" idx="27"/>
          </p:nvPr>
        </p:nvSpPr>
        <p:spPr>
          <a:xfrm>
            <a:off x="6120689" y="10348302"/>
            <a:ext cx="1313983"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04.</a:t>
            </a:r>
          </a:p>
        </p:txBody>
      </p:sp>
      <p:sp>
        <p:nvSpPr>
          <p:cNvPr id="52" name="Textfeld 12"/>
          <p:cNvSpPr txBox="1"/>
          <p:nvPr>
            <p:ph type="body" sz="quarter" idx="28"/>
          </p:nvPr>
        </p:nvSpPr>
        <p:spPr>
          <a:xfrm>
            <a:off x="8426072" y="10159606"/>
            <a:ext cx="11424235"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ur Titel">
    <p:bg>
      <p:bgPr>
        <a:solidFill>
          <a:srgbClr val="F9F9F9"/>
        </a:solidFill>
      </p:bgPr>
    </p:bg>
    <p:spTree>
      <p:nvGrpSpPr>
        <p:cNvPr id="1" name=""/>
        <p:cNvGrpSpPr/>
        <p:nvPr/>
      </p:nvGrpSpPr>
      <p:grpSpPr>
        <a:xfrm>
          <a:off x="0" y="0"/>
          <a:ext cx="0" cy="0"/>
          <a:chOff x="0" y="0"/>
          <a:chExt cx="0" cy="0"/>
        </a:xfrm>
      </p:grpSpPr>
      <p:sp>
        <p:nvSpPr>
          <p:cNvPr id="414" name="Title Text"/>
          <p:cNvSpPr txBox="1"/>
          <p:nvPr>
            <p:ph type="title"/>
          </p:nvPr>
        </p:nvSpPr>
        <p:spPr>
          <a:xfrm>
            <a:off x="1676400" y="730250"/>
            <a:ext cx="21031200" cy="2651126"/>
          </a:xfrm>
          <a:prstGeom prst="rect">
            <a:avLst/>
          </a:prstGeom>
        </p:spPr>
        <p:txBody>
          <a:bodyPr/>
          <a:lstStyle/>
          <a:p>
            <a:pPr/>
            <a:r>
              <a:t>Title Text</a:t>
            </a:r>
          </a:p>
        </p:txBody>
      </p:sp>
      <p:sp>
        <p:nvSpPr>
          <p:cNvPr id="415"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eer">
    <p:bg>
      <p:bgPr>
        <a:solidFill>
          <a:srgbClr val="F9F9F9"/>
        </a:solidFill>
      </p:bgPr>
    </p:bg>
    <p:spTree>
      <p:nvGrpSpPr>
        <p:cNvPr id="1" name=""/>
        <p:cNvGrpSpPr/>
        <p:nvPr/>
      </p:nvGrpSpPr>
      <p:grpSpPr>
        <a:xfrm>
          <a:off x="0" y="0"/>
          <a:ext cx="0" cy="0"/>
          <a:chOff x="0" y="0"/>
          <a:chExt cx="0" cy="0"/>
        </a:xfrm>
      </p:grpSpPr>
      <p:sp>
        <p:nvSpPr>
          <p:cNvPr id="422"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halt mit Überschrift">
    <p:bg>
      <p:bgPr>
        <a:solidFill>
          <a:srgbClr val="F9F9F9"/>
        </a:solidFill>
      </p:bgPr>
    </p:bg>
    <p:spTree>
      <p:nvGrpSpPr>
        <p:cNvPr id="1" name=""/>
        <p:cNvGrpSpPr/>
        <p:nvPr/>
      </p:nvGrpSpPr>
      <p:grpSpPr>
        <a:xfrm>
          <a:off x="0" y="0"/>
          <a:ext cx="0" cy="0"/>
          <a:chOff x="0" y="0"/>
          <a:chExt cx="0" cy="0"/>
        </a:xfrm>
      </p:grpSpPr>
      <p:sp>
        <p:nvSpPr>
          <p:cNvPr id="429" name="Title Text"/>
          <p:cNvSpPr txBox="1"/>
          <p:nvPr>
            <p:ph type="title"/>
          </p:nvPr>
        </p:nvSpPr>
        <p:spPr>
          <a:xfrm>
            <a:off x="1679575" y="914400"/>
            <a:ext cx="7864476" cy="3200400"/>
          </a:xfrm>
          <a:prstGeom prst="rect">
            <a:avLst/>
          </a:prstGeom>
        </p:spPr>
        <p:txBody>
          <a:bodyPr anchor="b"/>
          <a:lstStyle>
            <a:lvl1pPr>
              <a:defRPr sz="6400"/>
            </a:lvl1pPr>
          </a:lstStyle>
          <a:p>
            <a:pPr/>
            <a:r>
              <a:t>Title Text</a:t>
            </a:r>
          </a:p>
        </p:txBody>
      </p:sp>
      <p:sp>
        <p:nvSpPr>
          <p:cNvPr id="430" name="Body Level One…"/>
          <p:cNvSpPr txBox="1"/>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pPr/>
            <a:r>
              <a:t>Body Level One</a:t>
            </a:r>
          </a:p>
          <a:p>
            <a:pPr lvl="1"/>
            <a:r>
              <a:t>Body Level Two</a:t>
            </a:r>
          </a:p>
          <a:p>
            <a:pPr lvl="2"/>
            <a:r>
              <a:t>Body Level Three</a:t>
            </a:r>
          </a:p>
          <a:p>
            <a:pPr lvl="3"/>
            <a:r>
              <a:t>Body Level Four</a:t>
            </a:r>
          </a:p>
          <a:p>
            <a:pPr lvl="4"/>
            <a:r>
              <a:t>Body Level Five</a:t>
            </a:r>
          </a:p>
        </p:txBody>
      </p:sp>
      <p:sp>
        <p:nvSpPr>
          <p:cNvPr id="431" name="Textplatzhalter 3"/>
          <p:cNvSpPr/>
          <p:nvPr>
            <p:ph type="body" sz="quarter" idx="21"/>
          </p:nvPr>
        </p:nvSpPr>
        <p:spPr>
          <a:xfrm>
            <a:off x="1679575" y="4114800"/>
            <a:ext cx="7864475" cy="7623176"/>
          </a:xfrm>
          <a:prstGeom prst="rect">
            <a:avLst/>
          </a:prstGeom>
          <a:ln w="12700"/>
        </p:spPr>
        <p:txBody>
          <a:bodyPr/>
          <a:lstStyle/>
          <a:p>
            <a:pPr marL="0" indent="0">
              <a:buSzTx/>
              <a:buFontTx/>
              <a:buNone/>
              <a:defRPr sz="3200"/>
            </a:pPr>
          </a:p>
        </p:txBody>
      </p:sp>
      <p:sp>
        <p:nvSpPr>
          <p:cNvPr id="432"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ld mit Überschrift">
    <p:bg>
      <p:bgPr>
        <a:solidFill>
          <a:srgbClr val="F9F9F9"/>
        </a:solidFill>
      </p:bgPr>
    </p:bg>
    <p:spTree>
      <p:nvGrpSpPr>
        <p:cNvPr id="1" name=""/>
        <p:cNvGrpSpPr/>
        <p:nvPr/>
      </p:nvGrpSpPr>
      <p:grpSpPr>
        <a:xfrm>
          <a:off x="0" y="0"/>
          <a:ext cx="0" cy="0"/>
          <a:chOff x="0" y="0"/>
          <a:chExt cx="0" cy="0"/>
        </a:xfrm>
      </p:grpSpPr>
      <p:sp>
        <p:nvSpPr>
          <p:cNvPr id="439" name="Title Text"/>
          <p:cNvSpPr txBox="1"/>
          <p:nvPr>
            <p:ph type="title"/>
          </p:nvPr>
        </p:nvSpPr>
        <p:spPr>
          <a:xfrm>
            <a:off x="1679575" y="914400"/>
            <a:ext cx="7864476" cy="3200400"/>
          </a:xfrm>
          <a:prstGeom prst="rect">
            <a:avLst/>
          </a:prstGeom>
        </p:spPr>
        <p:txBody>
          <a:bodyPr anchor="b"/>
          <a:lstStyle>
            <a:lvl1pPr>
              <a:defRPr sz="6400"/>
            </a:lvl1pPr>
          </a:lstStyle>
          <a:p>
            <a:pPr/>
            <a:r>
              <a:t>Title Text</a:t>
            </a:r>
          </a:p>
        </p:txBody>
      </p:sp>
      <p:sp>
        <p:nvSpPr>
          <p:cNvPr id="440" name="Bildplatzhalter 2"/>
          <p:cNvSpPr/>
          <p:nvPr>
            <p:ph type="pic" sz="half" idx="21"/>
          </p:nvPr>
        </p:nvSpPr>
        <p:spPr>
          <a:xfrm>
            <a:off x="10366375" y="1974850"/>
            <a:ext cx="12344401" cy="9747250"/>
          </a:xfrm>
          <a:prstGeom prst="rect">
            <a:avLst/>
          </a:prstGeom>
          <a:ln w="12700"/>
        </p:spPr>
        <p:txBody>
          <a:bodyPr tIns="45719" bIns="45719">
            <a:noAutofit/>
          </a:bodyPr>
          <a:lstStyle/>
          <a:p>
            <a:pPr/>
          </a:p>
        </p:txBody>
      </p:sp>
      <p:sp>
        <p:nvSpPr>
          <p:cNvPr id="441" name="Body Level One…"/>
          <p:cNvSpPr txBox="1"/>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42" name="Slide Number"/>
          <p:cNvSpPr txBox="1"/>
          <p:nvPr>
            <p:ph type="sldNum" sz="quarter" idx="2"/>
          </p:nvPr>
        </p:nvSpPr>
        <p:spPr>
          <a:xfrm>
            <a:off x="17221200" y="12712700"/>
            <a:ext cx="693928" cy="712672"/>
          </a:xfrm>
          <a:prstGeom prst="rect">
            <a:avLst/>
          </a:prstGeom>
        </p:spPr>
        <p:txBody>
          <a:bodyPr anchor="t"/>
          <a:lstStyle>
            <a:lvl1pPr algn="l">
              <a:defRPr sz="3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ableOfContents_6Items">
    <p:spTree>
      <p:nvGrpSpPr>
        <p:cNvPr id="1" name=""/>
        <p:cNvGrpSpPr/>
        <p:nvPr/>
      </p:nvGrpSpPr>
      <p:grpSpPr>
        <a:xfrm>
          <a:off x="0" y="0"/>
          <a:ext cx="0" cy="0"/>
          <a:chOff x="0" y="0"/>
          <a:chExt cx="0" cy="0"/>
        </a:xfrm>
      </p:grpSpPr>
      <p:sp>
        <p:nvSpPr>
          <p:cNvPr id="61" name="Rechteck 2"/>
          <p:cNvSpPr/>
          <p:nvPr/>
        </p:nvSpPr>
        <p:spPr>
          <a:xfrm>
            <a:off x="1661159" y="769608"/>
            <a:ext cx="21061682" cy="12176784"/>
          </a:xfrm>
          <a:prstGeom prst="rect">
            <a:avLst/>
          </a:prstGeom>
          <a:solidFill>
            <a:srgbClr val="F9F9F9"/>
          </a:solidFill>
          <a:ln w="12700">
            <a:miter lim="400000"/>
          </a:ln>
        </p:spPr>
        <p:txBody>
          <a:bodyPr tIns="91439" bIns="91439" anchor="ctr"/>
          <a:lstStyle/>
          <a:p>
            <a:pPr algn="ctr">
              <a:defRPr>
                <a:solidFill>
                  <a:srgbClr val="F9F9F9"/>
                </a:solidFill>
              </a:defRPr>
            </a:pPr>
          </a:p>
        </p:txBody>
      </p:sp>
      <p:sp>
        <p:nvSpPr>
          <p:cNvPr id="89" name="Connection Line"/>
          <p:cNvSpPr/>
          <p:nvPr/>
        </p:nvSpPr>
        <p:spPr>
          <a:xfrm>
            <a:off x="3823566" y="10352010"/>
            <a:ext cx="1289199" cy="1601245"/>
          </a:xfrm>
          <a:custGeom>
            <a:avLst/>
            <a:gdLst/>
            <a:ahLst/>
            <a:cxnLst>
              <a:cxn ang="0">
                <a:pos x="wd2" y="hd2"/>
              </a:cxn>
              <a:cxn ang="5400000">
                <a:pos x="wd2" y="hd2"/>
              </a:cxn>
              <a:cxn ang="10800000">
                <a:pos x="wd2" y="hd2"/>
              </a:cxn>
              <a:cxn ang="16200000">
                <a:pos x="wd2" y="hd2"/>
              </a:cxn>
            </a:cxnLst>
            <a:rect l="0" t="0" r="r" b="b"/>
            <a:pathLst>
              <a:path w="18904" h="21600" fill="norm" stroke="1" extrusionOk="0">
                <a:moveTo>
                  <a:pt x="18904" y="21600"/>
                </a:moveTo>
                <a:cubicBezTo>
                  <a:pt x="3232" y="17619"/>
                  <a:pt x="-2696" y="10419"/>
                  <a:pt x="1121" y="0"/>
                </a:cubicBezTo>
              </a:path>
            </a:pathLst>
          </a:custGeom>
          <a:ln w="152400">
            <a:solidFill>
              <a:schemeClr val="accent1"/>
            </a:solidFill>
            <a:miter/>
          </a:ln>
        </p:spPr>
        <p:txBody>
          <a:bodyPr/>
          <a:lstStyle/>
          <a:p>
            <a:pPr/>
          </a:p>
        </p:txBody>
      </p:sp>
      <p:sp>
        <p:nvSpPr>
          <p:cNvPr id="90" name="Connection Line"/>
          <p:cNvSpPr/>
          <p:nvPr/>
        </p:nvSpPr>
        <p:spPr>
          <a:xfrm>
            <a:off x="4069643" y="6535940"/>
            <a:ext cx="2052044" cy="3466728"/>
          </a:xfrm>
          <a:custGeom>
            <a:avLst/>
            <a:gdLst/>
            <a:ahLst/>
            <a:cxnLst>
              <a:cxn ang="0">
                <a:pos x="wd2" y="hd2"/>
              </a:cxn>
              <a:cxn ang="5400000">
                <a:pos x="wd2" y="hd2"/>
              </a:cxn>
              <a:cxn ang="10800000">
                <a:pos x="wd2" y="hd2"/>
              </a:cxn>
              <a:cxn ang="16200000">
                <a:pos x="wd2" y="hd2"/>
              </a:cxn>
            </a:cxnLst>
            <a:rect l="0" t="0" r="r" b="b"/>
            <a:pathLst>
              <a:path w="16522" h="21600" fill="norm" stroke="1" extrusionOk="0">
                <a:moveTo>
                  <a:pt x="0" y="21600"/>
                </a:moveTo>
                <a:cubicBezTo>
                  <a:pt x="18954" y="16062"/>
                  <a:pt x="21600" y="8862"/>
                  <a:pt x="7938" y="0"/>
                </a:cubicBezTo>
              </a:path>
            </a:pathLst>
          </a:custGeom>
          <a:ln w="152400">
            <a:solidFill>
              <a:schemeClr val="accent1"/>
            </a:solidFill>
            <a:miter/>
          </a:ln>
        </p:spPr>
        <p:txBody>
          <a:bodyPr/>
          <a:lstStyle/>
          <a:p>
            <a:pPr/>
          </a:p>
        </p:txBody>
      </p:sp>
      <p:sp>
        <p:nvSpPr>
          <p:cNvPr id="64" name="Freihandform: Form 18"/>
          <p:cNvSpPr/>
          <p:nvPr/>
        </p:nvSpPr>
        <p:spPr>
          <a:xfrm>
            <a:off x="2562364" y="1511376"/>
            <a:ext cx="3876193" cy="5248950"/>
          </a:xfrm>
          <a:custGeom>
            <a:avLst/>
            <a:gdLst/>
            <a:ahLst/>
            <a:cxnLst>
              <a:cxn ang="0">
                <a:pos x="wd2" y="hd2"/>
              </a:cxn>
              <a:cxn ang="5400000">
                <a:pos x="wd2" y="hd2"/>
              </a:cxn>
              <a:cxn ang="10800000">
                <a:pos x="wd2" y="hd2"/>
              </a:cxn>
              <a:cxn ang="16200000">
                <a:pos x="wd2" y="hd2"/>
              </a:cxn>
            </a:cxnLst>
            <a:rect l="0" t="0" r="r" b="b"/>
            <a:pathLst>
              <a:path w="21600" h="21205" fill="norm" stroke="1" extrusionOk="0">
                <a:moveTo>
                  <a:pt x="0" y="256"/>
                </a:moveTo>
                <a:cubicBezTo>
                  <a:pt x="6164" y="-395"/>
                  <a:pt x="10884" y="203"/>
                  <a:pt x="14484" y="1964"/>
                </a:cubicBezTo>
                <a:cubicBezTo>
                  <a:pt x="18084" y="3725"/>
                  <a:pt x="21390" y="4487"/>
                  <a:pt x="21600" y="10823"/>
                </a:cubicBezTo>
                <a:cubicBezTo>
                  <a:pt x="21324" y="17301"/>
                  <a:pt x="14930" y="19488"/>
                  <a:pt x="12177" y="21205"/>
                </a:cubicBezTo>
              </a:path>
            </a:pathLst>
          </a:custGeom>
          <a:ln w="152400" cap="rnd">
            <a:solidFill>
              <a:schemeClr val="accent1"/>
            </a:solidFill>
            <a:miter/>
            <a:headEnd type="oval"/>
          </a:ln>
        </p:spPr>
        <p:txBody>
          <a:bodyPr tIns="91439" bIns="91439" anchor="ctr"/>
          <a:lstStyle/>
          <a:p>
            <a:pPr algn="ctr"/>
          </a:p>
        </p:txBody>
      </p:sp>
      <p:sp>
        <p:nvSpPr>
          <p:cNvPr id="65" name="Circle"/>
          <p:cNvSpPr/>
          <p:nvPr/>
        </p:nvSpPr>
        <p:spPr>
          <a:xfrm>
            <a:off x="5664611" y="3480064"/>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66" name="02."/>
          <p:cNvSpPr txBox="1"/>
          <p:nvPr>
            <p:ph type="body" sz="quarter" idx="21"/>
          </p:nvPr>
        </p:nvSpPr>
        <p:spPr>
          <a:xfrm>
            <a:off x="5822433" y="3798800"/>
            <a:ext cx="1241310"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02.</a:t>
            </a:r>
          </a:p>
        </p:txBody>
      </p:sp>
      <p:sp>
        <p:nvSpPr>
          <p:cNvPr id="67" name="Circle"/>
          <p:cNvSpPr/>
          <p:nvPr/>
        </p:nvSpPr>
        <p:spPr>
          <a:xfrm>
            <a:off x="4309240" y="1407822"/>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68" name="01."/>
          <p:cNvSpPr txBox="1"/>
          <p:nvPr>
            <p:ph type="body" sz="quarter" idx="22"/>
          </p:nvPr>
        </p:nvSpPr>
        <p:spPr>
          <a:xfrm>
            <a:off x="4495259" y="1726558"/>
            <a:ext cx="118491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69" name="Textfeld 10"/>
          <p:cNvSpPr txBox="1"/>
          <p:nvPr>
            <p:ph type="body" sz="quarter" idx="23"/>
          </p:nvPr>
        </p:nvSpPr>
        <p:spPr>
          <a:xfrm>
            <a:off x="7433129" y="1537862"/>
            <a:ext cx="11297208"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70" name="Circle"/>
          <p:cNvSpPr/>
          <p:nvPr/>
        </p:nvSpPr>
        <p:spPr>
          <a:xfrm>
            <a:off x="4309240" y="5420176"/>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71" name="03."/>
          <p:cNvSpPr txBox="1"/>
          <p:nvPr>
            <p:ph type="body" sz="quarter" idx="24"/>
          </p:nvPr>
        </p:nvSpPr>
        <p:spPr>
          <a:xfrm>
            <a:off x="4483746" y="5738912"/>
            <a:ext cx="1207941"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03.</a:t>
            </a:r>
          </a:p>
        </p:txBody>
      </p:sp>
      <p:sp>
        <p:nvSpPr>
          <p:cNvPr id="72" name="Circle"/>
          <p:cNvSpPr/>
          <p:nvPr/>
        </p:nvSpPr>
        <p:spPr>
          <a:xfrm>
            <a:off x="5328992" y="7555705"/>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73" name="04."/>
          <p:cNvSpPr txBox="1"/>
          <p:nvPr>
            <p:ph type="body" sz="quarter" idx="25"/>
          </p:nvPr>
        </p:nvSpPr>
        <p:spPr>
          <a:xfrm>
            <a:off x="5450477" y="7874442"/>
            <a:ext cx="1313984"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04.</a:t>
            </a:r>
          </a:p>
        </p:txBody>
      </p:sp>
      <p:sp>
        <p:nvSpPr>
          <p:cNvPr id="74" name="Circle"/>
          <p:cNvSpPr/>
          <p:nvPr/>
        </p:nvSpPr>
        <p:spPr>
          <a:xfrm>
            <a:off x="3338123" y="9113793"/>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75" name="05."/>
          <p:cNvSpPr txBox="1"/>
          <p:nvPr/>
        </p:nvSpPr>
        <p:spPr>
          <a:xfrm>
            <a:off x="3459608" y="9432530"/>
            <a:ext cx="1313984" cy="9194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z="4800">
                <a:solidFill>
                  <a:srgbClr val="F9F9F9"/>
                </a:solidFill>
                <a:latin typeface="Oswald"/>
                <a:ea typeface="Oswald"/>
                <a:cs typeface="Oswald"/>
                <a:sym typeface="Oswald"/>
              </a:defRPr>
            </a:lvl1pPr>
          </a:lstStyle>
          <a:p>
            <a:pPr/>
            <a:r>
              <a:t>05.</a:t>
            </a:r>
          </a:p>
        </p:txBody>
      </p:sp>
      <p:sp>
        <p:nvSpPr>
          <p:cNvPr id="76" name="Circle"/>
          <p:cNvSpPr/>
          <p:nvPr/>
        </p:nvSpPr>
        <p:spPr>
          <a:xfrm>
            <a:off x="4490823" y="10998601"/>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77" name="06."/>
          <p:cNvSpPr txBox="1"/>
          <p:nvPr/>
        </p:nvSpPr>
        <p:spPr>
          <a:xfrm>
            <a:off x="4612308" y="11317337"/>
            <a:ext cx="1313983" cy="9194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sz="4800">
                <a:solidFill>
                  <a:srgbClr val="F9F9F9"/>
                </a:solidFill>
                <a:latin typeface="Oswald"/>
                <a:ea typeface="Oswald"/>
                <a:cs typeface="Oswald"/>
                <a:sym typeface="Oswald"/>
              </a:defRPr>
            </a:lvl1pPr>
          </a:lstStyle>
          <a:p>
            <a:pPr/>
            <a:r>
              <a:t>06.</a:t>
            </a:r>
          </a:p>
        </p:txBody>
      </p:sp>
      <p:sp>
        <p:nvSpPr>
          <p:cNvPr id="78" name="Textfeld 10"/>
          <p:cNvSpPr txBox="1"/>
          <p:nvPr/>
        </p:nvSpPr>
        <p:spPr>
          <a:xfrm>
            <a:off x="8310766" y="3610104"/>
            <a:ext cx="11297208" cy="1296873"/>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79" name="Textfeld 10"/>
          <p:cNvSpPr txBox="1"/>
          <p:nvPr/>
        </p:nvSpPr>
        <p:spPr>
          <a:xfrm>
            <a:off x="7023959" y="5550216"/>
            <a:ext cx="11297209" cy="1296873"/>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80" name="Textfeld 10"/>
          <p:cNvSpPr txBox="1"/>
          <p:nvPr/>
        </p:nvSpPr>
        <p:spPr>
          <a:xfrm>
            <a:off x="7982022" y="7627313"/>
            <a:ext cx="11297208" cy="1296873"/>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81" name="Textfeld 10"/>
          <p:cNvSpPr txBox="1"/>
          <p:nvPr/>
        </p:nvSpPr>
        <p:spPr>
          <a:xfrm>
            <a:off x="5803494" y="9243833"/>
            <a:ext cx="11297208" cy="1296873"/>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82" name="Textfeld 10"/>
          <p:cNvSpPr txBox="1"/>
          <p:nvPr/>
        </p:nvSpPr>
        <p:spPr>
          <a:xfrm>
            <a:off x="7244109" y="11128641"/>
            <a:ext cx="11297208" cy="1296873"/>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r>
              <a:t>Lorem ipsum dolor sit amet, consetetur sadipscing elitr, sed diam nonumy eirmod tempor invidunt ut</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ableOfContents_3Items">
    <p:spTree>
      <p:nvGrpSpPr>
        <p:cNvPr id="1" name=""/>
        <p:cNvGrpSpPr/>
        <p:nvPr/>
      </p:nvGrpSpPr>
      <p:grpSpPr>
        <a:xfrm>
          <a:off x="0" y="0"/>
          <a:ext cx="0" cy="0"/>
          <a:chOff x="0" y="0"/>
          <a:chExt cx="0" cy="0"/>
        </a:xfrm>
      </p:grpSpPr>
      <p:sp>
        <p:nvSpPr>
          <p:cNvPr id="92" name="Rechteck 2"/>
          <p:cNvSpPr/>
          <p:nvPr/>
        </p:nvSpPr>
        <p:spPr>
          <a:xfrm>
            <a:off x="1661159" y="769608"/>
            <a:ext cx="21061682" cy="12176784"/>
          </a:xfrm>
          <a:prstGeom prst="rect">
            <a:avLst/>
          </a:prstGeom>
          <a:solidFill>
            <a:srgbClr val="F9F9F9"/>
          </a:solidFill>
          <a:ln w="12700">
            <a:miter lim="400000"/>
          </a:ln>
        </p:spPr>
        <p:txBody>
          <a:bodyPr tIns="91439" bIns="91439" anchor="ctr"/>
          <a:lstStyle/>
          <a:p>
            <a:pPr algn="ctr">
              <a:defRPr>
                <a:solidFill>
                  <a:srgbClr val="F9F9F9"/>
                </a:solidFill>
              </a:defRPr>
            </a:pPr>
          </a:p>
        </p:txBody>
      </p:sp>
      <p:sp>
        <p:nvSpPr>
          <p:cNvPr id="110" name="Connection Line"/>
          <p:cNvSpPr/>
          <p:nvPr/>
        </p:nvSpPr>
        <p:spPr>
          <a:xfrm>
            <a:off x="5480534" y="6769364"/>
            <a:ext cx="1174808" cy="3309244"/>
          </a:xfrm>
          <a:custGeom>
            <a:avLst/>
            <a:gdLst/>
            <a:ahLst/>
            <a:cxnLst>
              <a:cxn ang="0">
                <a:pos x="wd2" y="hd2"/>
              </a:cxn>
              <a:cxn ang="5400000">
                <a:pos x="wd2" y="hd2"/>
              </a:cxn>
              <a:cxn ang="10800000">
                <a:pos x="wd2" y="hd2"/>
              </a:cxn>
              <a:cxn ang="16200000">
                <a:pos x="wd2" y="hd2"/>
              </a:cxn>
            </a:cxnLst>
            <a:rect l="0" t="0" r="r" b="b"/>
            <a:pathLst>
              <a:path w="16618" h="21600" fill="norm" stroke="1" extrusionOk="0">
                <a:moveTo>
                  <a:pt x="16618" y="21600"/>
                </a:moveTo>
                <a:cubicBezTo>
                  <a:pt x="-2025" y="16040"/>
                  <a:pt x="-4982" y="8840"/>
                  <a:pt x="7748" y="0"/>
                </a:cubicBezTo>
              </a:path>
            </a:pathLst>
          </a:custGeom>
          <a:ln w="152400">
            <a:solidFill>
              <a:schemeClr val="accent1"/>
            </a:solidFill>
            <a:miter/>
          </a:ln>
        </p:spPr>
        <p:txBody>
          <a:bodyPr/>
          <a:lstStyle/>
          <a:p>
            <a:pPr/>
          </a:p>
        </p:txBody>
      </p:sp>
      <p:sp>
        <p:nvSpPr>
          <p:cNvPr id="94" name="Freihandform: Form 18"/>
          <p:cNvSpPr/>
          <p:nvPr/>
        </p:nvSpPr>
        <p:spPr>
          <a:xfrm rot="21138505">
            <a:off x="4448567" y="1746582"/>
            <a:ext cx="2636100" cy="4620705"/>
          </a:xfrm>
          <a:custGeom>
            <a:avLst/>
            <a:gdLst/>
            <a:ahLst/>
            <a:cxnLst>
              <a:cxn ang="0">
                <a:pos x="wd2" y="hd2"/>
              </a:cxn>
              <a:cxn ang="5400000">
                <a:pos x="wd2" y="hd2"/>
              </a:cxn>
              <a:cxn ang="10800000">
                <a:pos x="wd2" y="hd2"/>
              </a:cxn>
              <a:cxn ang="16200000">
                <a:pos x="wd2" y="hd2"/>
              </a:cxn>
            </a:cxnLst>
            <a:rect l="0" t="0" r="r" b="b"/>
            <a:pathLst>
              <a:path w="20502" h="21185" fill="norm" stroke="1" extrusionOk="0">
                <a:moveTo>
                  <a:pt x="0" y="1034"/>
                </a:moveTo>
                <a:cubicBezTo>
                  <a:pt x="4682" y="-415"/>
                  <a:pt x="9483" y="-251"/>
                  <a:pt x="12863" y="971"/>
                </a:cubicBezTo>
                <a:cubicBezTo>
                  <a:pt x="16242" y="2193"/>
                  <a:pt x="20068" y="4680"/>
                  <a:pt x="20279" y="8367"/>
                </a:cubicBezTo>
                <a:cubicBezTo>
                  <a:pt x="21600" y="16276"/>
                  <a:pt x="16865" y="18284"/>
                  <a:pt x="11256" y="21185"/>
                </a:cubicBezTo>
              </a:path>
            </a:pathLst>
          </a:custGeom>
          <a:ln w="152400" cap="rnd">
            <a:solidFill>
              <a:schemeClr val="accent1"/>
            </a:solidFill>
            <a:miter/>
            <a:headEnd type="oval"/>
          </a:ln>
        </p:spPr>
        <p:txBody>
          <a:bodyPr tIns="91439" bIns="91439" anchor="ctr"/>
          <a:lstStyle/>
          <a:p>
            <a:pPr algn="ctr"/>
          </a:p>
        </p:txBody>
      </p:sp>
      <p:sp>
        <p:nvSpPr>
          <p:cNvPr id="95" name="Circle"/>
          <p:cNvSpPr/>
          <p:nvPr/>
        </p:nvSpPr>
        <p:spPr>
          <a:xfrm>
            <a:off x="6311814" y="2880074"/>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96" name="01."/>
          <p:cNvSpPr txBox="1"/>
          <p:nvPr>
            <p:ph type="body" sz="quarter" idx="21"/>
          </p:nvPr>
        </p:nvSpPr>
        <p:spPr>
          <a:xfrm>
            <a:off x="6425608" y="3198809"/>
            <a:ext cx="1329364"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01.</a:t>
            </a:r>
          </a:p>
        </p:txBody>
      </p:sp>
      <p:sp>
        <p:nvSpPr>
          <p:cNvPr id="97" name="Textfeld 10"/>
          <p:cNvSpPr txBox="1"/>
          <p:nvPr>
            <p:ph type="body" sz="quarter" idx="22"/>
          </p:nvPr>
        </p:nvSpPr>
        <p:spPr>
          <a:xfrm>
            <a:off x="8738682" y="3005989"/>
            <a:ext cx="11424234"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98" name="Circle"/>
          <p:cNvSpPr/>
          <p:nvPr/>
        </p:nvSpPr>
        <p:spPr>
          <a:xfrm>
            <a:off x="6311814" y="9422176"/>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99" name="03."/>
          <p:cNvSpPr txBox="1"/>
          <p:nvPr>
            <p:ph type="body" sz="quarter" idx="23"/>
          </p:nvPr>
        </p:nvSpPr>
        <p:spPr>
          <a:xfrm>
            <a:off x="6490413" y="9740912"/>
            <a:ext cx="119975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03.</a:t>
            </a:r>
          </a:p>
        </p:txBody>
      </p:sp>
      <p:sp>
        <p:nvSpPr>
          <p:cNvPr id="100" name="Textfeld 11"/>
          <p:cNvSpPr txBox="1"/>
          <p:nvPr>
            <p:ph type="body" sz="quarter" idx="24"/>
          </p:nvPr>
        </p:nvSpPr>
        <p:spPr>
          <a:xfrm>
            <a:off x="8738682" y="9552216"/>
            <a:ext cx="11424234" cy="1296873"/>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101" name="Circle"/>
          <p:cNvSpPr/>
          <p:nvPr/>
        </p:nvSpPr>
        <p:spPr>
          <a:xfrm>
            <a:off x="4968222" y="6079523"/>
            <a:ext cx="1556953" cy="1556953"/>
          </a:xfrm>
          <a:prstGeom prst="ellipse">
            <a:avLst/>
          </a:prstGeom>
          <a:solidFill>
            <a:schemeClr val="accent1"/>
          </a:solidFill>
          <a:ln w="12700">
            <a:miter lim="400000"/>
          </a:ln>
        </p:spPr>
        <p:txBody>
          <a:bodyPr tIns="91439" bIns="91439" anchor="ctr"/>
          <a:lstStyle/>
          <a:p>
            <a:pPr algn="ctr">
              <a:defRPr>
                <a:solidFill>
                  <a:srgbClr val="F9F9F9"/>
                </a:solidFill>
              </a:defRPr>
            </a:pPr>
          </a:p>
        </p:txBody>
      </p:sp>
      <p:sp>
        <p:nvSpPr>
          <p:cNvPr id="102" name="02."/>
          <p:cNvSpPr txBox="1"/>
          <p:nvPr>
            <p:ph type="body" sz="quarter" idx="25"/>
          </p:nvPr>
        </p:nvSpPr>
        <p:spPr>
          <a:xfrm>
            <a:off x="5138411" y="6398259"/>
            <a:ext cx="1216575" cy="919481"/>
          </a:xfrm>
          <a:prstGeom prst="rect">
            <a:avLst/>
          </a:prstGeom>
        </p:spPr>
        <p:txBody>
          <a:bodyPr anchor="ctr">
            <a:spAutoFit/>
          </a:bodyPr>
          <a:lstStyle>
            <a:lvl1pPr marL="0" indent="0" algn="ctr">
              <a:lnSpc>
                <a:spcPct val="100000"/>
              </a:lnSpc>
              <a:spcBef>
                <a:spcPts val="0"/>
              </a:spcBef>
              <a:buSzTx/>
              <a:buFontTx/>
              <a:buNone/>
              <a:defRPr sz="4800">
                <a:solidFill>
                  <a:srgbClr val="F9F9F9"/>
                </a:solidFill>
                <a:latin typeface="Oswald"/>
                <a:ea typeface="Oswald"/>
                <a:cs typeface="Oswald"/>
                <a:sym typeface="Oswald"/>
              </a:defRPr>
            </a:lvl1pPr>
          </a:lstStyle>
          <a:p>
            <a:pPr/>
            <a:r>
              <a:t>02.</a:t>
            </a:r>
          </a:p>
        </p:txBody>
      </p:sp>
      <p:sp>
        <p:nvSpPr>
          <p:cNvPr id="103" name="Textfeld 9"/>
          <p:cNvSpPr txBox="1"/>
          <p:nvPr>
            <p:ph type="body" sz="quarter" idx="26"/>
          </p:nvPr>
        </p:nvSpPr>
        <p:spPr>
          <a:xfrm>
            <a:off x="7395090" y="6209564"/>
            <a:ext cx="11424235" cy="1296872"/>
          </a:xfrm>
          <a:prstGeom prst="rect">
            <a:avLst/>
          </a:prstGeom>
        </p:spPr>
        <p:txBody>
          <a:bodyPr anchor="ctr">
            <a:spAutoFit/>
          </a:bodyPr>
          <a:lstStyle>
            <a:lvl1pPr marL="0" indent="0">
              <a:lnSpc>
                <a:spcPct val="100000"/>
              </a:lnSpc>
              <a:spcBef>
                <a:spcPts val="0"/>
              </a:spcBef>
              <a:buSzTx/>
              <a:buFontTx/>
              <a:buNone/>
              <a:defRPr sz="3600"/>
            </a:lvl1pPr>
          </a:lstStyle>
          <a:p>
            <a:pPr/>
            <a:r>
              <a:t>Lorem ipsum dolor sit amet, consetetur sadipscing elitr, sed diam nonumy eirmod tempor invidunt ut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
    <p:bg>
      <p:bgPr>
        <a:solidFill>
          <a:srgbClr val="F9F9F9"/>
        </a:solidFill>
      </p:bgPr>
    </p:bg>
    <p:spTree>
      <p:nvGrpSpPr>
        <p:cNvPr id="1" name=""/>
        <p:cNvGrpSpPr/>
        <p:nvPr/>
      </p:nvGrpSpPr>
      <p:grpSpPr>
        <a:xfrm>
          <a:off x="0" y="0"/>
          <a:ext cx="0" cy="0"/>
          <a:chOff x="0" y="0"/>
          <a:chExt cx="0" cy="0"/>
        </a:xfrm>
      </p:grpSpPr>
      <p:sp>
        <p:nvSpPr>
          <p:cNvPr id="112" name="Circle"/>
          <p:cNvSpPr/>
          <p:nvPr/>
        </p:nvSpPr>
        <p:spPr>
          <a:xfrm>
            <a:off x="10683240" y="7649691"/>
            <a:ext cx="3017521" cy="3017522"/>
          </a:xfrm>
          <a:prstGeom prst="ellipse">
            <a:avLst/>
          </a:prstGeom>
          <a:solidFill>
            <a:schemeClr val="accent1"/>
          </a:solidFill>
          <a:ln w="12700">
            <a:miter lim="400000"/>
          </a:ln>
        </p:spPr>
        <p:txBody>
          <a:bodyPr tIns="91439" bIns="91439" anchor="ctr"/>
          <a:lstStyle/>
          <a:p>
            <a:pPr algn="ctr">
              <a:defRPr sz="8000">
                <a:solidFill>
                  <a:srgbClr val="F9F9F9"/>
                </a:solidFill>
                <a:latin typeface="Oswald"/>
                <a:ea typeface="Oswald"/>
                <a:cs typeface="Oswald"/>
                <a:sym typeface="Oswald"/>
              </a:defRPr>
            </a:pPr>
          </a:p>
        </p:txBody>
      </p:sp>
      <p:sp>
        <p:nvSpPr>
          <p:cNvPr id="113" name="01."/>
          <p:cNvSpPr txBox="1"/>
          <p:nvPr>
            <p:ph type="body" sz="quarter" idx="21"/>
          </p:nvPr>
        </p:nvSpPr>
        <p:spPr>
          <a:xfrm>
            <a:off x="11216585" y="8457411"/>
            <a:ext cx="1950829" cy="1402081"/>
          </a:xfrm>
          <a:prstGeom prst="rect">
            <a:avLst/>
          </a:prstGeom>
        </p:spPr>
        <p:txBody>
          <a:bodyPr anchor="ctr">
            <a:spAutoFit/>
          </a:bodyPr>
          <a:lstStyle>
            <a:lvl1pPr marL="0" indent="0" algn="ctr">
              <a:lnSpc>
                <a:spcPct val="100000"/>
              </a:lnSpc>
              <a:spcBef>
                <a:spcPts val="0"/>
              </a:spcBef>
              <a:buSzTx/>
              <a:buFontTx/>
              <a:buNone/>
              <a:defRPr sz="8000">
                <a:solidFill>
                  <a:srgbClr val="F9F9F9"/>
                </a:solidFill>
                <a:latin typeface="Oswald"/>
                <a:ea typeface="Oswald"/>
                <a:cs typeface="Oswald"/>
                <a:sym typeface="Oswald"/>
              </a:defRPr>
            </a:lvl1pPr>
          </a:lstStyle>
          <a:p>
            <a:pPr/>
            <a:r>
              <a:t>01.</a:t>
            </a:r>
          </a:p>
        </p:txBody>
      </p:sp>
      <p:sp>
        <p:nvSpPr>
          <p:cNvPr id="114" name="Textfeld 7"/>
          <p:cNvSpPr txBox="1"/>
          <p:nvPr>
            <p:ph type="body" sz="quarter" idx="22"/>
          </p:nvPr>
        </p:nvSpPr>
        <p:spPr>
          <a:xfrm>
            <a:off x="3749040" y="3361758"/>
            <a:ext cx="16885920" cy="2957831"/>
          </a:xfrm>
          <a:prstGeom prst="rect">
            <a:avLst/>
          </a:prstGeom>
        </p:spPr>
        <p:txBody>
          <a:bodyPr anchor="b">
            <a:spAutoFit/>
          </a:bodyPr>
          <a:lstStyle>
            <a:lvl1pPr marL="0" indent="0" algn="ctr">
              <a:spcBef>
                <a:spcPts val="0"/>
              </a:spcBef>
              <a:buSzTx/>
              <a:buFontTx/>
              <a:buNone/>
              <a:defRPr spc="-384" sz="9600">
                <a:latin typeface="Oswald"/>
                <a:ea typeface="Oswald"/>
                <a:cs typeface="Oswald"/>
                <a:sym typeface="Oswald"/>
              </a:defRPr>
            </a:lvl1pPr>
          </a:lstStyle>
          <a:p>
            <a:pPr/>
            <a:r>
              <a:t>Subtitle - Lorem ipsum dolor sit amet, consetetur</a:t>
            </a:r>
          </a:p>
        </p:txBody>
      </p:sp>
      <p:sp>
        <p:nvSpPr>
          <p:cNvPr id="115" name="Rechteck 8"/>
          <p:cNvSpPr/>
          <p:nvPr/>
        </p:nvSpPr>
        <p:spPr>
          <a:xfrm>
            <a:off x="0" y="0"/>
            <a:ext cx="2240280" cy="13716000"/>
          </a:xfrm>
          <a:prstGeom prst="rect">
            <a:avLst/>
          </a:prstGeom>
          <a:solidFill>
            <a:schemeClr val="accent4"/>
          </a:solidFill>
          <a:ln w="12700">
            <a:miter lim="400000"/>
          </a:ln>
        </p:spPr>
        <p:txBody>
          <a:bodyPr tIns="91439" bIns="91439" anchor="ctr"/>
          <a:lstStyle/>
          <a:p>
            <a:pPr algn="ctr">
              <a:defRPr>
                <a:solidFill>
                  <a:srgbClr val="F9F9F9"/>
                </a:solidFill>
              </a:defRPr>
            </a:pPr>
          </a:p>
        </p:txBody>
      </p:sp>
      <p:sp>
        <p:nvSpPr>
          <p:cNvPr id="116" name="Rechteck 10"/>
          <p:cNvSpPr/>
          <p:nvPr/>
        </p:nvSpPr>
        <p:spPr>
          <a:xfrm>
            <a:off x="22143719" y="0"/>
            <a:ext cx="2240281" cy="13716000"/>
          </a:xfrm>
          <a:prstGeom prst="rect">
            <a:avLst/>
          </a:prstGeom>
          <a:solidFill>
            <a:schemeClr val="accent4"/>
          </a:solidFill>
          <a:ln w="12700">
            <a:miter lim="400000"/>
          </a:ln>
        </p:spPr>
        <p:txBody>
          <a:bodyPr tIns="91439" bIns="91439" anchor="ctr"/>
          <a:lstStyle/>
          <a:p>
            <a:pPr algn="ctr">
              <a:defRPr>
                <a:solidFill>
                  <a:srgbClr val="F9F9F9"/>
                </a:solidFill>
              </a:defRPr>
            </a:pPr>
          </a:p>
        </p:txBody>
      </p:sp>
      <p:pic>
        <p:nvPicPr>
          <p:cNvPr id="117" name="Picture 2" descr="Picture 2"/>
          <p:cNvPicPr>
            <a:picLocks noChangeAspect="1"/>
          </p:cNvPicPr>
          <p:nvPr/>
        </p:nvPicPr>
        <p:blipFill>
          <a:blip r:embed="rId2">
            <a:extLst/>
          </a:blip>
          <a:srcRect l="0" t="21565" r="20333" b="0"/>
          <a:stretch>
            <a:fillRect/>
          </a:stretch>
        </p:blipFill>
        <p:spPr>
          <a:xfrm>
            <a:off x="22294360" y="150825"/>
            <a:ext cx="1939001" cy="1500689"/>
          </a:xfrm>
          <a:prstGeom prst="rect">
            <a:avLst/>
          </a:prstGeom>
          <a:ln w="12700">
            <a:miter lim="400000"/>
          </a:ln>
        </p:spPr>
      </p:pic>
      <p:sp>
        <p:nvSpPr>
          <p:cNvPr id="118" name="Textfeld 3"/>
          <p:cNvSpPr txBox="1"/>
          <p:nvPr/>
        </p:nvSpPr>
        <p:spPr>
          <a:xfrm>
            <a:off x="8893234" y="6360160"/>
            <a:ext cx="6597532" cy="995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spc="144">
                <a:latin typeface="Sriracha-Regular"/>
                <a:ea typeface="Sriracha-Regular"/>
                <a:cs typeface="Sriracha-Regular"/>
                <a:sym typeface="Sriracha-Regular"/>
              </a:defRPr>
            </a:lvl1pPr>
          </a:lstStyle>
          <a:p>
            <a:pPr/>
            <a:r>
              <a:t>xxxxxxxxxxxxxxxxxxxxxxxx</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2">
    <p:spTree>
      <p:nvGrpSpPr>
        <p:cNvPr id="1" name=""/>
        <p:cNvGrpSpPr/>
        <p:nvPr/>
      </p:nvGrpSpPr>
      <p:grpSpPr>
        <a:xfrm>
          <a:off x="0" y="0"/>
          <a:ext cx="0" cy="0"/>
          <a:chOff x="0" y="0"/>
          <a:chExt cx="0" cy="0"/>
        </a:xfrm>
      </p:grpSpPr>
      <p:sp>
        <p:nvSpPr>
          <p:cNvPr id="126" name="Circle"/>
          <p:cNvSpPr/>
          <p:nvPr/>
        </p:nvSpPr>
        <p:spPr>
          <a:xfrm>
            <a:off x="10683240" y="7649691"/>
            <a:ext cx="3017521" cy="3017522"/>
          </a:xfrm>
          <a:prstGeom prst="ellipse">
            <a:avLst/>
          </a:prstGeom>
          <a:solidFill>
            <a:schemeClr val="accent1"/>
          </a:solidFill>
          <a:ln w="12700">
            <a:miter lim="400000"/>
          </a:ln>
        </p:spPr>
        <p:txBody>
          <a:bodyPr tIns="91439" bIns="91439" anchor="ctr"/>
          <a:lstStyle/>
          <a:p>
            <a:pPr algn="ctr">
              <a:defRPr sz="8000">
                <a:solidFill>
                  <a:srgbClr val="F9F9F9"/>
                </a:solidFill>
                <a:latin typeface="Oswald"/>
                <a:ea typeface="Oswald"/>
                <a:cs typeface="Oswald"/>
                <a:sym typeface="Oswald"/>
              </a:defRPr>
            </a:pPr>
          </a:p>
        </p:txBody>
      </p:sp>
      <p:sp>
        <p:nvSpPr>
          <p:cNvPr id="127" name="01."/>
          <p:cNvSpPr txBox="1"/>
          <p:nvPr>
            <p:ph type="body" sz="quarter" idx="21"/>
          </p:nvPr>
        </p:nvSpPr>
        <p:spPr>
          <a:xfrm>
            <a:off x="11216585" y="8457411"/>
            <a:ext cx="1950829" cy="1402081"/>
          </a:xfrm>
          <a:prstGeom prst="rect">
            <a:avLst/>
          </a:prstGeom>
        </p:spPr>
        <p:txBody>
          <a:bodyPr anchor="ctr">
            <a:noAutofit/>
          </a:bodyPr>
          <a:lstStyle>
            <a:lvl1pPr marL="0" indent="0" algn="ctr">
              <a:lnSpc>
                <a:spcPct val="100000"/>
              </a:lnSpc>
              <a:spcBef>
                <a:spcPts val="0"/>
              </a:spcBef>
              <a:buSzTx/>
              <a:buFontTx/>
              <a:buNone/>
              <a:defRPr sz="8000">
                <a:solidFill>
                  <a:srgbClr val="F9F9F9"/>
                </a:solidFill>
                <a:latin typeface="Oswald"/>
                <a:ea typeface="Oswald"/>
                <a:cs typeface="Oswald"/>
                <a:sym typeface="Oswald"/>
              </a:defRPr>
            </a:lvl1pPr>
          </a:lstStyle>
          <a:p>
            <a:pPr/>
            <a:r>
              <a:t>01.</a:t>
            </a:r>
          </a:p>
        </p:txBody>
      </p:sp>
      <p:sp>
        <p:nvSpPr>
          <p:cNvPr id="128" name="Textfeld 7"/>
          <p:cNvSpPr txBox="1"/>
          <p:nvPr>
            <p:ph type="body" sz="quarter" idx="22"/>
          </p:nvPr>
        </p:nvSpPr>
        <p:spPr>
          <a:xfrm>
            <a:off x="3749040" y="3361758"/>
            <a:ext cx="16885920" cy="2957831"/>
          </a:xfrm>
          <a:prstGeom prst="rect">
            <a:avLst/>
          </a:prstGeom>
        </p:spPr>
        <p:txBody>
          <a:bodyPr anchor="b">
            <a:spAutoFit/>
          </a:bodyPr>
          <a:lstStyle>
            <a:lvl1pPr marL="0" indent="0" algn="ctr">
              <a:spcBef>
                <a:spcPts val="0"/>
              </a:spcBef>
              <a:buSzTx/>
              <a:buFontTx/>
              <a:buNone/>
              <a:defRPr spc="-384" sz="9600">
                <a:solidFill>
                  <a:srgbClr val="FFFFFF"/>
                </a:solidFill>
                <a:latin typeface="Oswald"/>
                <a:ea typeface="Oswald"/>
                <a:cs typeface="Oswald"/>
                <a:sym typeface="Oswald"/>
              </a:defRPr>
            </a:lvl1pPr>
          </a:lstStyle>
          <a:p>
            <a:pPr/>
            <a:r>
              <a:t>Subtitle - Lorem ipsum dolor sit amet, consetetur</a:t>
            </a:r>
          </a:p>
        </p:txBody>
      </p:sp>
      <p:pic>
        <p:nvPicPr>
          <p:cNvPr id="129" name="Picture 2" descr="Picture 2"/>
          <p:cNvPicPr>
            <a:picLocks noChangeAspect="1"/>
          </p:cNvPicPr>
          <p:nvPr/>
        </p:nvPicPr>
        <p:blipFill>
          <a:blip r:embed="rId2">
            <a:extLst/>
          </a:blip>
          <a:srcRect l="0" t="21565" r="20333" b="0"/>
          <a:stretch>
            <a:fillRect/>
          </a:stretch>
        </p:blipFill>
        <p:spPr>
          <a:xfrm>
            <a:off x="22294360" y="150825"/>
            <a:ext cx="1939001" cy="1500689"/>
          </a:xfrm>
          <a:prstGeom prst="rect">
            <a:avLst/>
          </a:prstGeom>
          <a:ln w="12700">
            <a:miter lim="400000"/>
          </a:ln>
        </p:spPr>
      </p:pic>
      <p:sp>
        <p:nvSpPr>
          <p:cNvPr id="130" name="Textfeld 3"/>
          <p:cNvSpPr txBox="1"/>
          <p:nvPr/>
        </p:nvSpPr>
        <p:spPr>
          <a:xfrm>
            <a:off x="8893234" y="6360160"/>
            <a:ext cx="6597532" cy="995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spc="144">
                <a:solidFill>
                  <a:srgbClr val="FFFFFF"/>
                </a:solidFill>
                <a:latin typeface="Sriracha-Regular"/>
                <a:ea typeface="Sriracha-Regular"/>
                <a:cs typeface="Sriracha-Regular"/>
                <a:sym typeface="Sriracha-Regular"/>
              </a:defRPr>
            </a:lvl1pPr>
          </a:lstStyle>
          <a:p>
            <a:pPr/>
            <a:r>
              <a:t>xxxxxxxxxxxxxxxxxxxxxxxx</a:t>
            </a: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Blank">
    <p:spTree>
      <p:nvGrpSpPr>
        <p:cNvPr id="1" name=""/>
        <p:cNvGrpSpPr/>
        <p:nvPr/>
      </p:nvGrpSpPr>
      <p:grpSpPr>
        <a:xfrm>
          <a:off x="0" y="0"/>
          <a:ext cx="0" cy="0"/>
          <a:chOff x="0" y="0"/>
          <a:chExt cx="0" cy="0"/>
        </a:xfrm>
      </p:grpSpPr>
      <p:pic>
        <p:nvPicPr>
          <p:cNvPr id="138" name="Picture 2" descr="Picture 2"/>
          <p:cNvPicPr>
            <a:picLocks noChangeAspect="1"/>
          </p:cNvPicPr>
          <p:nvPr/>
        </p:nvPicPr>
        <p:blipFill>
          <a:blip r:embed="rId2">
            <a:extLst/>
          </a:blip>
          <a:srcRect l="0" t="21565" r="20333" b="0"/>
          <a:stretch>
            <a:fillRect/>
          </a:stretch>
        </p:blipFill>
        <p:spPr>
          <a:xfrm>
            <a:off x="22294360" y="150825"/>
            <a:ext cx="1939001" cy="1500689"/>
          </a:xfrm>
          <a:prstGeom prst="rect">
            <a:avLst/>
          </a:prstGeom>
          <a:ln w="12700">
            <a:miter lim="400000"/>
          </a:ln>
        </p:spPr>
      </p:pic>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reTextNoPage">
    <p:spTree>
      <p:nvGrpSpPr>
        <p:cNvPr id="1" name=""/>
        <p:cNvGrpSpPr/>
        <p:nvPr/>
      </p:nvGrpSpPr>
      <p:grpSpPr>
        <a:xfrm>
          <a:off x="0" y="0"/>
          <a:ext cx="0" cy="0"/>
          <a:chOff x="0" y="0"/>
          <a:chExt cx="0" cy="0"/>
        </a:xfrm>
      </p:grpSpPr>
      <p:sp>
        <p:nvSpPr>
          <p:cNvPr id="146" name="Rechteck: diagonal liegende Ecken abgeschnitten 4"/>
          <p:cNvSpPr/>
          <p:nvPr/>
        </p:nvSpPr>
        <p:spPr>
          <a:xfrm>
            <a:off x="767149" y="679139"/>
            <a:ext cx="22849701" cy="12357722"/>
          </a:xfrm>
          <a:prstGeom prst="rect">
            <a:avLst/>
          </a:prstGeom>
          <a:solidFill>
            <a:srgbClr val="F9F9F9"/>
          </a:solidFill>
          <a:ln w="25400">
            <a:solidFill>
              <a:srgbClr val="590000"/>
            </a:solidFill>
            <a:miter/>
          </a:ln>
        </p:spPr>
        <p:txBody>
          <a:bodyPr tIns="91439" bIns="91439" anchor="ctr"/>
          <a:lstStyle/>
          <a:p>
            <a:pPr algn="ctr">
              <a:defRPr>
                <a:solidFill>
                  <a:srgbClr val="F9F9F9"/>
                </a:solidFill>
              </a:defRPr>
            </a:pPr>
          </a:p>
        </p:txBody>
      </p:sp>
      <p:sp>
        <p:nvSpPr>
          <p:cNvPr id="147" name="Lorem ipsum dolor sit amet, consetetur sadipscing elitr, sed diam nonumy eirmod tempor invidunt ut labore et dolore magna aliquyam erat, sed diam voluptua. At vero eos et accusam et justo duo dolores et ea rebum. Stet clita kasd gubergren, no sea takimat"/>
          <p:cNvSpPr/>
          <p:nvPr>
            <p:ph type="body" idx="21"/>
          </p:nvPr>
        </p:nvSpPr>
        <p:spPr>
          <a:xfrm>
            <a:off x="2039990" y="1821419"/>
            <a:ext cx="20304020" cy="10610948"/>
          </a:xfrm>
          <a:prstGeom prst="rect">
            <a:avLst/>
          </a:prstGeom>
          <a:ln w="12700"/>
        </p:spPr>
        <p:txBody>
          <a:bodyPr>
            <a:noAutofit/>
          </a:bodyPr>
          <a:lstStyle>
            <a:lvl1pPr marL="0" indent="0" algn="just">
              <a:lnSpc>
                <a:spcPct val="100000"/>
              </a:lnSpc>
              <a:spcBef>
                <a:spcPts val="0"/>
              </a:spcBef>
              <a:buSzTx/>
              <a:buFontTx/>
              <a:buNone/>
              <a:defRPr sz="3600"/>
            </a:lvl1pPr>
          </a:lstStyle>
          <a:p>
            <a:pPr/>
            <a:r>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 Id="rId35" Type="http://schemas.openxmlformats.org/officeDocument/2006/relationships/slideLayout" Target="../slideLayouts/slideLayout32.xml"/><Relationship Id="rId36"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4"/>
        </a:solidFill>
      </p:bgPr>
    </p:bg>
    <p:spTree>
      <p:nvGrpSpPr>
        <p:cNvPr id="1" name=""/>
        <p:cNvGrpSpPr/>
        <p:nvPr/>
      </p:nvGrpSpPr>
      <p:grpSpPr>
        <a:xfrm>
          <a:off x="0" y="0"/>
          <a:ext cx="0" cy="0"/>
          <a:chOff x="0" y="0"/>
          <a:chExt cx="0" cy="0"/>
        </a:xfrm>
      </p:grpSpPr>
      <p:sp>
        <p:nvSpPr>
          <p:cNvPr id="2" name="Ellipse 18"/>
          <p:cNvSpPr/>
          <p:nvPr/>
        </p:nvSpPr>
        <p:spPr>
          <a:xfrm>
            <a:off x="-18748744" y="-3449998"/>
            <a:ext cx="42385984" cy="37497488"/>
          </a:xfrm>
          <a:prstGeom prst="ellipse">
            <a:avLst/>
          </a:prstGeom>
          <a:solidFill>
            <a:srgbClr val="F9F9F9"/>
          </a:solidFill>
          <a:ln w="12700">
            <a:miter lim="400000"/>
          </a:ln>
        </p:spPr>
        <p:txBody>
          <a:bodyPr tIns="91439" bIns="91439" anchor="ctr"/>
          <a:lstStyle/>
          <a:p>
            <a:pPr algn="ctr">
              <a:defRPr sz="4800">
                <a:solidFill>
                  <a:srgbClr val="F9F9F9"/>
                </a:solidFill>
                <a:latin typeface="Oswald"/>
                <a:ea typeface="Oswald"/>
                <a:cs typeface="Oswald"/>
                <a:sym typeface="Oswald"/>
              </a:defRPr>
            </a:pPr>
          </a:p>
        </p:txBody>
      </p:sp>
      <p:pic>
        <p:nvPicPr>
          <p:cNvPr id="3" name="Grafik 8" descr="Grafik 8"/>
          <p:cNvPicPr>
            <a:picLocks noChangeAspect="1"/>
          </p:cNvPicPr>
          <p:nvPr/>
        </p:nvPicPr>
        <p:blipFill>
          <a:blip r:embed="rId2">
            <a:extLst/>
          </a:blip>
          <a:stretch>
            <a:fillRect/>
          </a:stretch>
        </p:blipFill>
        <p:spPr>
          <a:xfrm>
            <a:off x="2089145" y="3129278"/>
            <a:ext cx="14837014" cy="5882644"/>
          </a:xfrm>
          <a:prstGeom prst="rect">
            <a:avLst/>
          </a:prstGeom>
          <a:ln w="12700">
            <a:miter lim="400000"/>
          </a:ln>
        </p:spPr>
      </p:pic>
      <p:pic>
        <p:nvPicPr>
          <p:cNvPr id="4" name="Picture 2" descr="Picture 2"/>
          <p:cNvPicPr>
            <a:picLocks noChangeAspect="1"/>
          </p:cNvPicPr>
          <p:nvPr/>
        </p:nvPicPr>
        <p:blipFill>
          <a:blip r:embed="rId3">
            <a:extLst/>
          </a:blip>
          <a:srcRect l="0" t="21565" r="20333" b="0"/>
          <a:stretch>
            <a:fillRect/>
          </a:stretch>
        </p:blipFill>
        <p:spPr>
          <a:xfrm>
            <a:off x="20171120" y="549877"/>
            <a:ext cx="3628681" cy="2808419"/>
          </a:xfrm>
          <a:prstGeom prst="rect">
            <a:avLst/>
          </a:prstGeom>
          <a:ln w="12700">
            <a:miter lim="400000"/>
          </a:ln>
        </p:spPr>
      </p:pic>
      <p:sp>
        <p:nvSpPr>
          <p:cNvPr id="5" name="Textfeld 3"/>
          <p:cNvSpPr txBox="1"/>
          <p:nvPr/>
        </p:nvSpPr>
        <p:spPr>
          <a:xfrm>
            <a:off x="2651506" y="9407234"/>
            <a:ext cx="13712292" cy="995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spc="144">
                <a:latin typeface="Sriracha-Regular"/>
                <a:ea typeface="Sriracha-Regular"/>
                <a:cs typeface="Sriracha-Regular"/>
                <a:sym typeface="Sriracha-Regular"/>
              </a:defRPr>
            </a:lvl1pPr>
          </a:lstStyle>
          <a:p>
            <a:pPr/>
            <a:r>
              <a:t>xxxxxxxxxxxxxxxxxxxxxxxxxx</a:t>
            </a:r>
          </a:p>
        </p:txBody>
      </p:sp>
      <p:sp>
        <p:nvSpPr>
          <p:cNvPr id="6" name="Textfeld 3"/>
          <p:cNvSpPr txBox="1"/>
          <p:nvPr/>
        </p:nvSpPr>
        <p:spPr>
          <a:xfrm>
            <a:off x="2651506" y="1738285"/>
            <a:ext cx="13712292" cy="995681"/>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lvl1pPr algn="ctr">
              <a:defRPr b="1" spc="144">
                <a:latin typeface="Sriracha-Regular"/>
                <a:ea typeface="Sriracha-Regular"/>
                <a:cs typeface="Sriracha-Regular"/>
                <a:sym typeface="Sriracha-Regular"/>
              </a:defRPr>
            </a:lvl1pPr>
          </a:lstStyle>
          <a:p>
            <a:pPr/>
            <a:r>
              <a:t>xxxxxxxxxxxxxxxxxxxxxxxxxx</a:t>
            </a:r>
          </a:p>
        </p:txBody>
      </p:sp>
      <p:sp>
        <p:nvSpPr>
          <p:cNvPr id="7" name="Title Text"/>
          <p:cNvSpPr txBox="1"/>
          <p:nvPr>
            <p:ph type="title"/>
          </p:nvPr>
        </p:nvSpPr>
        <p:spPr>
          <a:xfrm>
            <a:off x="1219200" y="184149"/>
            <a:ext cx="21945600" cy="3016251"/>
          </a:xfrm>
          <a:prstGeom prst="rect">
            <a:avLst/>
          </a:prstGeom>
          <a:ln w="254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p>
            <a:pPr/>
            <a:r>
              <a:t>Title Text</a:t>
            </a:r>
          </a:p>
        </p:txBody>
      </p:sp>
      <p:sp>
        <p:nvSpPr>
          <p:cNvPr id="8" name="Body Level One…"/>
          <p:cNvSpPr txBox="1"/>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 name="Slide Number"/>
          <p:cNvSpPr txBox="1"/>
          <p:nvPr>
            <p:ph type="sldNum" sz="quarter" idx="2"/>
          </p:nvPr>
        </p:nvSpPr>
        <p:spPr>
          <a:xfrm>
            <a:off x="11785600" y="12344400"/>
            <a:ext cx="5689600" cy="736601"/>
          </a:xfrm>
          <a:prstGeom prst="rect">
            <a:avLst/>
          </a:prstGeom>
          <a:ln w="25400">
            <a:miter lim="400000"/>
          </a:ln>
        </p:spPr>
        <p:txBody>
          <a:bodyPr wrap="none" tIns="91439" bIns="91439" anchor="ctr">
            <a:spAutoFit/>
          </a:bodyPr>
          <a:lstStyle>
            <a:lvl1pPr algn="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Lst>
  <p:transition xmlns:p14="http://schemas.microsoft.com/office/powerpoint/2010/main" spd="med" advClick="1"/>
  <p:txStyles>
    <p:titleStyle>
      <a:lvl1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1pPr>
      <a:lvl2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2pPr>
      <a:lvl3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3pPr>
      <a:lvl4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4pPr>
      <a:lvl5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5pPr>
      <a:lvl6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6pPr>
      <a:lvl7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7pPr>
      <a:lvl8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8pPr>
      <a:lvl9pPr marL="0" marR="0" indent="0" algn="l" defTabSz="1828800" rtl="0" latinLnBrk="0">
        <a:lnSpc>
          <a:spcPct val="90000"/>
        </a:lnSpc>
        <a:spcBef>
          <a:spcPts val="0"/>
        </a:spcBef>
        <a:spcAft>
          <a:spcPts val="0"/>
        </a:spcAft>
        <a:buClrTx/>
        <a:buSzTx/>
        <a:buFontTx/>
        <a:buNone/>
        <a:tabLst/>
        <a:defRPr b="0" baseline="0" cap="none" i="0" spc="0" strike="noStrike" sz="8800" u="none">
          <a:solidFill>
            <a:schemeClr val="accent1"/>
          </a:solidFill>
          <a:uFillTx/>
          <a:latin typeface="Oswald"/>
          <a:ea typeface="Oswald"/>
          <a:cs typeface="Oswald"/>
          <a:sym typeface="Oswald"/>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1pPr>
      <a:lvl2pPr marL="990600" marR="0" indent="-5334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2pPr>
      <a:lvl3pPr marL="1554479" marR="0" indent="-640079"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3pPr>
      <a:lvl4pPr marL="20828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4pPr>
      <a:lvl5pPr marL="25400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5pPr>
      <a:lvl6pPr marL="29972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6pPr>
      <a:lvl7pPr marL="34544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7pPr>
      <a:lvl8pPr marL="39116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8pPr>
      <a:lvl9pPr marL="4368800" marR="0" indent="-711200" algn="l" defTabSz="1828800" rtl="0" latinLnBrk="0">
        <a:lnSpc>
          <a:spcPct val="90000"/>
        </a:lnSpc>
        <a:spcBef>
          <a:spcPts val="2000"/>
        </a:spcBef>
        <a:spcAft>
          <a:spcPts val="0"/>
        </a:spcAft>
        <a:buClrTx/>
        <a:buSzPct val="100000"/>
        <a:buFont typeface="Arial"/>
        <a:buChar char="•"/>
        <a:tabLst/>
        <a:defRPr b="0" baseline="0" cap="none" i="0" spc="0" strike="noStrike" sz="5600" u="none">
          <a:solidFill>
            <a:schemeClr val="accent4"/>
          </a:solidFill>
          <a:uFillTx/>
          <a:latin typeface="PT Sans"/>
          <a:ea typeface="PT Sans"/>
          <a:cs typeface="PT Sans"/>
          <a:sym typeface="PT Sans"/>
        </a:defRPr>
      </a:lvl9pPr>
    </p:bodyStyle>
    <p:otherStyle>
      <a:lvl1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1pPr>
      <a:lvl2pPr marL="0" marR="0" indent="457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2pPr>
      <a:lvl3pPr marL="0" marR="0" indent="914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3pPr>
      <a:lvl4pPr marL="0" marR="0" indent="1371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4pPr>
      <a:lvl5pPr marL="0" marR="0" indent="18288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5pPr>
      <a:lvl6pPr marL="0" marR="0" indent="22860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6pPr>
      <a:lvl7pPr marL="0" marR="0" indent="27432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7pPr>
      <a:lvl8pPr marL="0" marR="0" indent="32004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8pPr>
      <a:lvl9pPr marL="0" marR="0" indent="365760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T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 Id="rId3"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 Id="rId3"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 Id="rId3" Type="http://schemas.openxmlformats.org/officeDocument/2006/relationships/image" Target="../media/image1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 Id="rId3" Type="http://schemas.openxmlformats.org/officeDocument/2006/relationships/image" Target="../media/image1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png"/><Relationship Id="rId3" Type="http://schemas.openxmlformats.org/officeDocument/2006/relationships/image" Target="../media/image18.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mailto:ian.hussey@unibe.ch" TargetMode="External"/><Relationship Id="rId3" Type="http://schemas.openxmlformats.org/officeDocument/2006/relationships/hyperlink" Target="https://error.reviews" TargetMode="External"/><Relationship Id="rId4" Type="http://schemas.openxmlformats.org/officeDocument/2006/relationships/hyperlink" Target="mailto:error-reviews.psy@unibe.ch"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Textfeld 19"/>
          <p:cNvSpPr txBox="1"/>
          <p:nvPr>
            <p:ph type="body" idx="21"/>
          </p:nvPr>
        </p:nvSpPr>
        <p:spPr>
          <a:prstGeom prst="rect">
            <a:avLst/>
          </a:prstGeom>
        </p:spPr>
        <p:txBody>
          <a:bodyPr/>
          <a:lstStyle/>
          <a:p>
            <a:pPr/>
            <a:r>
              <a:t>A three-pronged effort to improve </a:t>
            </a:r>
          </a:p>
          <a:p>
            <a:pPr/>
            <a:r>
              <a:t>post-publication critique &amp; error detection</a:t>
            </a:r>
          </a:p>
        </p:txBody>
      </p:sp>
      <p:sp>
        <p:nvSpPr>
          <p:cNvPr id="452" name="Ian Hussey"/>
          <p:cNvSpPr txBox="1"/>
          <p:nvPr/>
        </p:nvSpPr>
        <p:spPr>
          <a:xfrm>
            <a:off x="19578790" y="11877046"/>
            <a:ext cx="2767425" cy="855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nSpc>
                <a:spcPct val="90000"/>
              </a:lnSpc>
              <a:defRPr spc="-176" sz="4400">
                <a:latin typeface="Oswald"/>
                <a:ea typeface="Oswald"/>
                <a:cs typeface="Oswald"/>
                <a:sym typeface="Oswald"/>
              </a:defRPr>
            </a:lvl1pPr>
          </a:lstStyle>
          <a:p>
            <a:pPr/>
            <a:r>
              <a:t>Ian Hussey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Thought leaders and experts are important"/>
          <p:cNvSpPr/>
          <p:nvPr/>
        </p:nvSpPr>
        <p:spPr>
          <a:xfrm>
            <a:off x="7075960" y="4764096"/>
            <a:ext cx="12570188"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defRPr sz="4400"/>
            </a:lvl1pPr>
          </a:lstStyle>
          <a:p>
            <a:pPr/>
            <a:r>
              <a:t>Thought leaders and experts are important</a:t>
            </a:r>
          </a:p>
        </p:txBody>
      </p:sp>
      <p:sp>
        <p:nvSpPr>
          <p:cNvPr id="500" name="And probably a stack of money too"/>
          <p:cNvSpPr/>
          <p:nvPr>
            <p:ph type="body" idx="22"/>
          </p:nvPr>
        </p:nvSpPr>
        <p:spPr>
          <a:xfrm>
            <a:off x="7075960" y="9906810"/>
            <a:ext cx="12570188" cy="1642806"/>
          </a:xfrm>
          <a:prstGeom prst="rect">
            <a:avLst/>
          </a:prstGeom>
        </p:spPr>
        <p:txBody>
          <a:bodyPr/>
          <a:lstStyle>
            <a:lvl1pPr>
              <a:defRPr sz="4400"/>
            </a:lvl1pPr>
          </a:lstStyle>
          <a:p>
            <a:pPr/>
            <a:r>
              <a:t>And probably a stack of money too</a:t>
            </a:r>
          </a:p>
        </p:txBody>
      </p:sp>
      <p:sp>
        <p:nvSpPr>
          <p:cNvPr id="501" name="You also need a grassroots, ECR-driven movement"/>
          <p:cNvSpPr/>
          <p:nvPr>
            <p:ph type="body" idx="24"/>
          </p:nvPr>
        </p:nvSpPr>
        <p:spPr>
          <a:xfrm>
            <a:off x="7075960" y="8192572"/>
            <a:ext cx="12570188" cy="1642806"/>
          </a:xfrm>
          <a:prstGeom prst="rect">
            <a:avLst/>
          </a:prstGeom>
        </p:spPr>
        <p:txBody>
          <a:bodyPr/>
          <a:lstStyle>
            <a:lvl1pPr>
              <a:defRPr sz="4400"/>
            </a:lvl1pPr>
          </a:lstStyle>
          <a:p>
            <a:pPr/>
            <a:r>
              <a:t>You also need a grassroots, ECR-driven movement</a:t>
            </a:r>
          </a:p>
        </p:txBody>
      </p:sp>
      <p:sp>
        <p:nvSpPr>
          <p:cNvPr id="502" name="But reliance on a few diligent experts isn’t scalable"/>
          <p:cNvSpPr/>
          <p:nvPr>
            <p:ph type="body" idx="26"/>
          </p:nvPr>
        </p:nvSpPr>
        <p:spPr>
          <a:xfrm>
            <a:off x="7075960" y="6478334"/>
            <a:ext cx="12796614" cy="1642806"/>
          </a:xfrm>
          <a:prstGeom prst="rect">
            <a:avLst/>
          </a:prstGeom>
        </p:spPr>
        <p:txBody>
          <a:bodyPr/>
          <a:lstStyle>
            <a:lvl1pPr>
              <a:defRPr sz="4400"/>
            </a:lvl1pPr>
          </a:lstStyle>
          <a:p>
            <a:pPr/>
            <a:r>
              <a:t>But reliance on a few diligent experts isn’t scalable</a:t>
            </a:r>
          </a:p>
        </p:txBody>
      </p:sp>
      <p:sp>
        <p:nvSpPr>
          <p:cNvPr id="503" name="Lessons from the Open Science/methods reform movement"/>
          <p:cNvSpPr/>
          <p:nvPr/>
        </p:nvSpPr>
        <p:spPr>
          <a:xfrm>
            <a:off x="4291539" y="2199809"/>
            <a:ext cx="15800922"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b="1" sz="4400"/>
            </a:lvl1pPr>
          </a:lstStyle>
          <a:p>
            <a:pPr/>
            <a:r>
              <a:t>Lessons from the Open Science/methods reform movement</a:t>
            </a:r>
          </a:p>
        </p:txBody>
      </p:sp>
      <p:sp>
        <p:nvSpPr>
          <p:cNvPr id="504" name="౿"/>
          <p:cNvSpPr txBox="1"/>
          <p:nvPr/>
        </p:nvSpPr>
        <p:spPr>
          <a:xfrm>
            <a:off x="5299486" y="6087522"/>
            <a:ext cx="1069764" cy="2424430"/>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b="1" baseline="32799" spc="500" sz="12500">
                <a:solidFill>
                  <a:schemeClr val="accent1"/>
                </a:solidFill>
                <a:latin typeface="Sriracha-Regular"/>
                <a:ea typeface="Sriracha-Regular"/>
                <a:cs typeface="Sriracha-Regular"/>
                <a:sym typeface="Sriracha-Regular"/>
              </a:defRPr>
            </a:lvl1pPr>
          </a:lstStyle>
          <a:p>
            <a:pPr/>
            <a:r>
              <a:t>౿</a:t>
            </a:r>
          </a:p>
        </p:txBody>
      </p:sp>
      <p:sp>
        <p:nvSpPr>
          <p:cNvPr id="505" name="౿"/>
          <p:cNvSpPr txBox="1"/>
          <p:nvPr/>
        </p:nvSpPr>
        <p:spPr>
          <a:xfrm>
            <a:off x="5299486" y="7801760"/>
            <a:ext cx="1069764" cy="2424430"/>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b="1" baseline="32799" spc="500" sz="12500">
                <a:solidFill>
                  <a:schemeClr val="accent1"/>
                </a:solidFill>
                <a:latin typeface="Sriracha-Regular"/>
                <a:ea typeface="Sriracha-Regular"/>
                <a:cs typeface="Sriracha-Regular"/>
                <a:sym typeface="Sriracha-Regular"/>
              </a:defRPr>
            </a:lvl1pPr>
          </a:lstStyle>
          <a:p>
            <a:pPr/>
            <a:r>
              <a:t>౿</a:t>
            </a:r>
          </a:p>
        </p:txBody>
      </p:sp>
      <p:sp>
        <p:nvSpPr>
          <p:cNvPr id="506" name="౿"/>
          <p:cNvSpPr txBox="1"/>
          <p:nvPr/>
        </p:nvSpPr>
        <p:spPr>
          <a:xfrm>
            <a:off x="5299486" y="9515997"/>
            <a:ext cx="1069764" cy="242443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b="1" baseline="32799" spc="500" sz="12500">
                <a:solidFill>
                  <a:schemeClr val="accent1"/>
                </a:solidFill>
                <a:latin typeface="Sriracha-Regular"/>
                <a:ea typeface="Sriracha-Regular"/>
                <a:cs typeface="Sriracha-Regular"/>
                <a:sym typeface="Sriracha-Regular"/>
              </a:defRPr>
            </a:lvl1pPr>
          </a:lstStyle>
          <a:p>
            <a:pPr/>
            <a:r>
              <a:t>౿</a:t>
            </a:r>
          </a:p>
        </p:txBody>
      </p:sp>
      <p:sp>
        <p:nvSpPr>
          <p:cNvPr id="507" name="౿"/>
          <p:cNvSpPr txBox="1"/>
          <p:nvPr/>
        </p:nvSpPr>
        <p:spPr>
          <a:xfrm>
            <a:off x="5299486" y="4373284"/>
            <a:ext cx="1069764" cy="2424430"/>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b="1" baseline="32799" spc="500" sz="12500">
                <a:solidFill>
                  <a:schemeClr val="accent1"/>
                </a:solidFill>
                <a:latin typeface="Sriracha-Regular"/>
                <a:ea typeface="Sriracha-Regular"/>
                <a:cs typeface="Sriracha-Regular"/>
                <a:sym typeface="Sriracha-Regular"/>
              </a:defRPr>
            </a:lvl1pPr>
          </a:lstStyle>
          <a:p>
            <a:pPr/>
            <a:r>
              <a: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Nosek (2019)"/>
          <p:cNvSpPr txBox="1"/>
          <p:nvPr/>
        </p:nvSpPr>
        <p:spPr>
          <a:xfrm>
            <a:off x="9925573" y="12208294"/>
            <a:ext cx="4532854" cy="597826"/>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2438338">
              <a:lnSpc>
                <a:spcPct val="110000"/>
              </a:lnSpc>
              <a:defRPr sz="3300">
                <a:solidFill>
                  <a:srgbClr val="000000"/>
                </a:solidFill>
              </a:defRPr>
            </a:lvl1pPr>
          </a:lstStyle>
          <a:p>
            <a:pPr/>
            <a:r>
              <a:t>Nosek (2019)</a:t>
            </a:r>
          </a:p>
        </p:txBody>
      </p:sp>
      <p:sp>
        <p:nvSpPr>
          <p:cNvPr id="512" name="Centre for Open Science’s strategy to increase…"/>
          <p:cNvSpPr txBox="1"/>
          <p:nvPr/>
        </p:nvSpPr>
        <p:spPr>
          <a:xfrm>
            <a:off x="4205701" y="1544816"/>
            <a:ext cx="15972599" cy="1415802"/>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lnSpc>
                <a:spcPct val="90000"/>
              </a:lnSpc>
              <a:defRPr b="1" sz="4500">
                <a:solidFill>
                  <a:srgbClr val="000000"/>
                </a:solidFill>
              </a:defRPr>
            </a:pPr>
            <a:r>
              <a:t>Centre for Open Science’s st</a:t>
            </a:r>
            <a:r>
              <a:rPr>
                <a:solidFill>
                  <a:schemeClr val="accent1"/>
                </a:solidFill>
              </a:rPr>
              <a:t>r</a:t>
            </a:r>
            <a:r>
              <a:t>ategy to increase </a:t>
            </a:r>
          </a:p>
          <a:p>
            <a:pPr algn="ctr" defTabSz="2438338">
              <a:lnSpc>
                <a:spcPct val="90000"/>
              </a:lnSpc>
              <a:defRPr b="1" sz="4500">
                <a:solidFill>
                  <a:srgbClr val="000000"/>
                </a:solidFill>
              </a:defRPr>
            </a:pPr>
            <a:r>
              <a:t>pre</a:t>
            </a:r>
            <a:r>
              <a:rPr>
                <a:solidFill>
                  <a:schemeClr val="accent1"/>
                </a:solidFill>
              </a:rPr>
              <a:t>r</a:t>
            </a:r>
            <a:r>
              <a:t>egistration &amp; data sharing</a:t>
            </a:r>
          </a:p>
        </p:txBody>
      </p:sp>
      <p:pic>
        <p:nvPicPr>
          <p:cNvPr id="513" name="pasted-movie.png" descr="pasted-movie.png"/>
          <p:cNvPicPr>
            <a:picLocks noChangeAspect="1"/>
          </p:cNvPicPr>
          <p:nvPr/>
        </p:nvPicPr>
        <p:blipFill>
          <a:blip r:embed="rId2">
            <a:extLst/>
          </a:blip>
          <a:srcRect l="0" t="0" r="0" b="2622"/>
          <a:stretch>
            <a:fillRect/>
          </a:stretch>
        </p:blipFill>
        <p:spPr>
          <a:xfrm>
            <a:off x="3327126" y="4543599"/>
            <a:ext cx="17157546" cy="608153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32" name="Group"/>
          <p:cNvGrpSpPr/>
          <p:nvPr/>
        </p:nvGrpSpPr>
        <p:grpSpPr>
          <a:xfrm>
            <a:off x="6669205" y="4233442"/>
            <a:ext cx="11045591" cy="6344900"/>
            <a:chOff x="0" y="0"/>
            <a:chExt cx="11045590" cy="6344898"/>
          </a:xfrm>
        </p:grpSpPr>
        <p:grpSp>
          <p:nvGrpSpPr>
            <p:cNvPr id="526" name="Group"/>
            <p:cNvGrpSpPr/>
            <p:nvPr/>
          </p:nvGrpSpPr>
          <p:grpSpPr>
            <a:xfrm>
              <a:off x="0" y="-1"/>
              <a:ext cx="7296841" cy="6344900"/>
              <a:chOff x="0" y="0"/>
              <a:chExt cx="7296840" cy="6344898"/>
            </a:xfrm>
          </p:grpSpPr>
          <p:sp>
            <p:nvSpPr>
              <p:cNvPr id="515" name="Triangle"/>
              <p:cNvSpPr/>
              <p:nvPr/>
            </p:nvSpPr>
            <p:spPr>
              <a:xfrm>
                <a:off x="0" y="-1"/>
                <a:ext cx="7296841" cy="6344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762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516" name="Line"/>
              <p:cNvSpPr/>
              <p:nvPr/>
            </p:nvSpPr>
            <p:spPr>
              <a:xfrm>
                <a:off x="711154" y="5107456"/>
                <a:ext cx="587453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17" name="Line"/>
              <p:cNvSpPr/>
              <p:nvPr/>
            </p:nvSpPr>
            <p:spPr>
              <a:xfrm>
                <a:off x="1407280" y="3870150"/>
                <a:ext cx="4482280"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18" name="Line"/>
              <p:cNvSpPr/>
              <p:nvPr/>
            </p:nvSpPr>
            <p:spPr>
              <a:xfrm>
                <a:off x="565115" y="6344761"/>
                <a:ext cx="5969219"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19" name="Line"/>
              <p:cNvSpPr/>
              <p:nvPr/>
            </p:nvSpPr>
            <p:spPr>
              <a:xfrm>
                <a:off x="2110921" y="2632843"/>
                <a:ext cx="3074999"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20" name="Line"/>
              <p:cNvSpPr/>
              <p:nvPr/>
            </p:nvSpPr>
            <p:spPr>
              <a:xfrm>
                <a:off x="2841114" y="1395538"/>
                <a:ext cx="161461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21" name="Incentives"/>
              <p:cNvSpPr txBox="1"/>
              <p:nvPr/>
            </p:nvSpPr>
            <p:spPr>
              <a:xfrm>
                <a:off x="1178771" y="1753841"/>
                <a:ext cx="4939298" cy="5207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2438338">
                  <a:lnSpc>
                    <a:spcPct val="80000"/>
                  </a:lnSpc>
                  <a:defRPr sz="2800">
                    <a:solidFill>
                      <a:srgbClr val="000000"/>
                    </a:solidFill>
                    <a:latin typeface="Roboto"/>
                    <a:ea typeface="Roboto"/>
                    <a:cs typeface="Roboto"/>
                    <a:sym typeface="Roboto"/>
                  </a:defRPr>
                </a:lvl1pPr>
              </a:lstStyle>
              <a:p>
                <a:pPr/>
                <a:r>
                  <a:t>Incentives</a:t>
                </a:r>
              </a:p>
            </p:txBody>
          </p:sp>
          <p:sp>
            <p:nvSpPr>
              <p:cNvPr id="522" name="Policy"/>
              <p:cNvSpPr txBox="1"/>
              <p:nvPr/>
            </p:nvSpPr>
            <p:spPr>
              <a:xfrm>
                <a:off x="1178771" y="816311"/>
                <a:ext cx="4939298" cy="5207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2438338">
                  <a:lnSpc>
                    <a:spcPct val="80000"/>
                  </a:lnSpc>
                  <a:defRPr sz="2800">
                    <a:solidFill>
                      <a:srgbClr val="000000"/>
                    </a:solidFill>
                    <a:latin typeface="Roboto"/>
                    <a:ea typeface="Roboto"/>
                    <a:cs typeface="Roboto"/>
                    <a:sym typeface="Roboto"/>
                  </a:defRPr>
                </a:lvl1pPr>
              </a:lstStyle>
              <a:p>
                <a:pPr/>
                <a:r>
                  <a:t>Policy</a:t>
                </a:r>
              </a:p>
            </p:txBody>
          </p:sp>
          <p:sp>
            <p:nvSpPr>
              <p:cNvPr id="523" name="Communities"/>
              <p:cNvSpPr txBox="1"/>
              <p:nvPr/>
            </p:nvSpPr>
            <p:spPr>
              <a:xfrm>
                <a:off x="1178771" y="2991147"/>
                <a:ext cx="4939298" cy="5207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2438338">
                  <a:lnSpc>
                    <a:spcPct val="80000"/>
                  </a:lnSpc>
                  <a:defRPr sz="2800">
                    <a:solidFill>
                      <a:srgbClr val="000000"/>
                    </a:solidFill>
                    <a:latin typeface="Roboto"/>
                    <a:ea typeface="Roboto"/>
                    <a:cs typeface="Roboto"/>
                    <a:sym typeface="Roboto"/>
                  </a:defRPr>
                </a:lvl1pPr>
              </a:lstStyle>
              <a:p>
                <a:pPr/>
                <a:r>
                  <a:t>Communities</a:t>
                </a:r>
              </a:p>
            </p:txBody>
          </p:sp>
          <p:sp>
            <p:nvSpPr>
              <p:cNvPr id="524" name="User Interface/Experience"/>
              <p:cNvSpPr txBox="1"/>
              <p:nvPr/>
            </p:nvSpPr>
            <p:spPr>
              <a:xfrm>
                <a:off x="1178771" y="4228453"/>
                <a:ext cx="4939298" cy="5207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2438338">
                  <a:lnSpc>
                    <a:spcPct val="80000"/>
                  </a:lnSpc>
                  <a:defRPr sz="2800">
                    <a:solidFill>
                      <a:srgbClr val="000000"/>
                    </a:solidFill>
                    <a:latin typeface="Roboto"/>
                    <a:ea typeface="Roboto"/>
                    <a:cs typeface="Roboto"/>
                    <a:sym typeface="Roboto"/>
                  </a:defRPr>
                </a:lvl1pPr>
              </a:lstStyle>
              <a:p>
                <a:pPr/>
                <a:r>
                  <a:t>User Interface/Experience</a:t>
                </a:r>
              </a:p>
            </p:txBody>
          </p:sp>
          <p:sp>
            <p:nvSpPr>
              <p:cNvPr id="525" name="Infrastructure"/>
              <p:cNvSpPr txBox="1"/>
              <p:nvPr/>
            </p:nvSpPr>
            <p:spPr>
              <a:xfrm>
                <a:off x="1178771" y="5465759"/>
                <a:ext cx="4939298" cy="5207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2438338">
                  <a:lnSpc>
                    <a:spcPct val="80000"/>
                  </a:lnSpc>
                  <a:defRPr sz="2800">
                    <a:solidFill>
                      <a:srgbClr val="000000"/>
                    </a:solidFill>
                    <a:latin typeface="Roboto"/>
                    <a:ea typeface="Roboto"/>
                    <a:cs typeface="Roboto"/>
                    <a:sym typeface="Roboto"/>
                  </a:defRPr>
                </a:lvl1pPr>
              </a:lstStyle>
              <a:p>
                <a:pPr/>
                <a:r>
                  <a:t>Infrastructure</a:t>
                </a:r>
              </a:p>
            </p:txBody>
          </p:sp>
        </p:grpSp>
        <p:sp>
          <p:nvSpPr>
            <p:cNvPr id="527" name="Make it rewarding"/>
            <p:cNvSpPr txBox="1"/>
            <p:nvPr/>
          </p:nvSpPr>
          <p:spPr>
            <a:xfrm>
              <a:off x="7273655" y="171574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528" name="Make it normative"/>
            <p:cNvSpPr txBox="1"/>
            <p:nvPr/>
          </p:nvSpPr>
          <p:spPr>
            <a:xfrm>
              <a:off x="7273655" y="2953047"/>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529" name="Make it easy"/>
            <p:cNvSpPr txBox="1"/>
            <p:nvPr/>
          </p:nvSpPr>
          <p:spPr>
            <a:xfrm>
              <a:off x="7273655" y="4190353"/>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530" name="Make it possible"/>
            <p:cNvSpPr txBox="1"/>
            <p:nvPr/>
          </p:nvSpPr>
          <p:spPr>
            <a:xfrm>
              <a:off x="7273655" y="5427659"/>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531" name="Make it required"/>
            <p:cNvSpPr txBox="1"/>
            <p:nvPr/>
          </p:nvSpPr>
          <p:spPr>
            <a:xfrm>
              <a:off x="7273655" y="47976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grpSp>
      <p:sp>
        <p:nvSpPr>
          <p:cNvPr id="533" name="Nosek (2019)"/>
          <p:cNvSpPr txBox="1"/>
          <p:nvPr/>
        </p:nvSpPr>
        <p:spPr>
          <a:xfrm>
            <a:off x="9925573" y="12208294"/>
            <a:ext cx="4532854" cy="597826"/>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2438338">
              <a:lnSpc>
                <a:spcPct val="110000"/>
              </a:lnSpc>
              <a:defRPr sz="3300">
                <a:solidFill>
                  <a:srgbClr val="000000"/>
                </a:solidFill>
              </a:defRPr>
            </a:lvl1pPr>
          </a:lstStyle>
          <a:p>
            <a:pPr/>
            <a:r>
              <a:t>Nosek (2019)</a:t>
            </a:r>
          </a:p>
        </p:txBody>
      </p:sp>
      <p:sp>
        <p:nvSpPr>
          <p:cNvPr id="534" name="Centre for Open Science’s strategy to increase…"/>
          <p:cNvSpPr txBox="1"/>
          <p:nvPr/>
        </p:nvSpPr>
        <p:spPr>
          <a:xfrm>
            <a:off x="4205701" y="1544816"/>
            <a:ext cx="15972599" cy="1415802"/>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lnSpc>
                <a:spcPct val="90000"/>
              </a:lnSpc>
              <a:defRPr b="1" sz="4500">
                <a:solidFill>
                  <a:srgbClr val="000000"/>
                </a:solidFill>
              </a:defRPr>
            </a:pPr>
            <a:r>
              <a:t>Centre for Open Science’s st</a:t>
            </a:r>
            <a:r>
              <a:rPr>
                <a:solidFill>
                  <a:schemeClr val="accent1"/>
                </a:solidFill>
              </a:rPr>
              <a:t>r</a:t>
            </a:r>
            <a:r>
              <a:t>ategy to increase </a:t>
            </a:r>
          </a:p>
          <a:p>
            <a:pPr algn="ctr" defTabSz="2438338">
              <a:lnSpc>
                <a:spcPct val="90000"/>
              </a:lnSpc>
              <a:defRPr b="1" sz="4500">
                <a:solidFill>
                  <a:srgbClr val="000000"/>
                </a:solidFill>
              </a:defRPr>
            </a:pPr>
            <a:r>
              <a:t>pre</a:t>
            </a:r>
            <a:r>
              <a:rPr>
                <a:solidFill>
                  <a:schemeClr val="accent1"/>
                </a:solidFill>
              </a:rPr>
              <a:t>r</a:t>
            </a:r>
            <a:r>
              <a:t>egistration &amp; data sharing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48" name="Group"/>
          <p:cNvGrpSpPr/>
          <p:nvPr/>
        </p:nvGrpSpPr>
        <p:grpSpPr>
          <a:xfrm>
            <a:off x="6669205" y="4233442"/>
            <a:ext cx="11045591" cy="6344900"/>
            <a:chOff x="0" y="0"/>
            <a:chExt cx="11045590" cy="6344898"/>
          </a:xfrm>
        </p:grpSpPr>
        <p:grpSp>
          <p:nvGrpSpPr>
            <p:cNvPr id="542" name="Group"/>
            <p:cNvGrpSpPr/>
            <p:nvPr/>
          </p:nvGrpSpPr>
          <p:grpSpPr>
            <a:xfrm>
              <a:off x="0" y="-1"/>
              <a:ext cx="7296841" cy="6344900"/>
              <a:chOff x="0" y="0"/>
              <a:chExt cx="7296840" cy="6344898"/>
            </a:xfrm>
          </p:grpSpPr>
          <p:sp>
            <p:nvSpPr>
              <p:cNvPr id="536" name="Triangle"/>
              <p:cNvSpPr/>
              <p:nvPr/>
            </p:nvSpPr>
            <p:spPr>
              <a:xfrm>
                <a:off x="0" y="-1"/>
                <a:ext cx="7296841" cy="6344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762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537" name="Line"/>
              <p:cNvSpPr/>
              <p:nvPr/>
            </p:nvSpPr>
            <p:spPr>
              <a:xfrm>
                <a:off x="711154" y="5107456"/>
                <a:ext cx="587453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38" name="Line"/>
              <p:cNvSpPr/>
              <p:nvPr/>
            </p:nvSpPr>
            <p:spPr>
              <a:xfrm>
                <a:off x="1407280" y="3870150"/>
                <a:ext cx="4482280"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39" name="Line"/>
              <p:cNvSpPr/>
              <p:nvPr/>
            </p:nvSpPr>
            <p:spPr>
              <a:xfrm>
                <a:off x="565115" y="6344761"/>
                <a:ext cx="5969219"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40" name="Line"/>
              <p:cNvSpPr/>
              <p:nvPr/>
            </p:nvSpPr>
            <p:spPr>
              <a:xfrm>
                <a:off x="2110921" y="2632843"/>
                <a:ext cx="3074999"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41" name="Line"/>
              <p:cNvSpPr/>
              <p:nvPr/>
            </p:nvSpPr>
            <p:spPr>
              <a:xfrm>
                <a:off x="2841114" y="1395538"/>
                <a:ext cx="161461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grpSp>
        <p:sp>
          <p:nvSpPr>
            <p:cNvPr id="543" name="Make it rewarding"/>
            <p:cNvSpPr txBox="1"/>
            <p:nvPr/>
          </p:nvSpPr>
          <p:spPr>
            <a:xfrm>
              <a:off x="7273655" y="171574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544" name="Make it normative"/>
            <p:cNvSpPr txBox="1"/>
            <p:nvPr/>
          </p:nvSpPr>
          <p:spPr>
            <a:xfrm>
              <a:off x="7273655" y="2953047"/>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545" name="Make it easy"/>
            <p:cNvSpPr txBox="1"/>
            <p:nvPr/>
          </p:nvSpPr>
          <p:spPr>
            <a:xfrm>
              <a:off x="7273655" y="4190353"/>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546" name="Make it possible"/>
            <p:cNvSpPr txBox="1"/>
            <p:nvPr/>
          </p:nvSpPr>
          <p:spPr>
            <a:xfrm>
              <a:off x="7273655" y="5427659"/>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547" name="Make it required"/>
            <p:cNvSpPr txBox="1"/>
            <p:nvPr/>
          </p:nvSpPr>
          <p:spPr>
            <a:xfrm>
              <a:off x="7273655" y="47976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grpSp>
      <p:sp>
        <p:nvSpPr>
          <p:cNvPr id="549" name="Our strategy to increase error…"/>
          <p:cNvSpPr txBox="1"/>
          <p:nvPr/>
        </p:nvSpPr>
        <p:spPr>
          <a:xfrm>
            <a:off x="4205701" y="1544816"/>
            <a:ext cx="15972599" cy="1415802"/>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lnSpc>
                <a:spcPct val="90000"/>
              </a:lnSpc>
              <a:defRPr b="1" sz="4500">
                <a:solidFill>
                  <a:srgbClr val="000000"/>
                </a:solidFill>
              </a:defRPr>
            </a:pPr>
            <a:r>
              <a:t>Our st</a:t>
            </a:r>
            <a:r>
              <a:rPr>
                <a:solidFill>
                  <a:schemeClr val="accent1"/>
                </a:solidFill>
              </a:rPr>
              <a:t>r</a:t>
            </a:r>
            <a:r>
              <a:t>ategy to increase error </a:t>
            </a:r>
          </a:p>
          <a:p>
            <a:pPr algn="ctr" defTabSz="2438338">
              <a:lnSpc>
                <a:spcPct val="90000"/>
              </a:lnSpc>
              <a:defRPr b="1" sz="4500">
                <a:solidFill>
                  <a:srgbClr val="000000"/>
                </a:solidFill>
              </a:defRPr>
            </a:pPr>
            <a:r>
              <a:t>checking, repo</a:t>
            </a:r>
            <a:r>
              <a:rPr>
                <a:solidFill>
                  <a:schemeClr val="accent1"/>
                </a:solidFill>
              </a:rPr>
              <a:t>r</a:t>
            </a:r>
            <a:r>
              <a:t>ting, &amp; correction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Make it rewarding"/>
          <p:cNvSpPr txBox="1"/>
          <p:nvPr/>
        </p:nvSpPr>
        <p:spPr>
          <a:xfrm>
            <a:off x="13942860" y="5949183"/>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552" name="Make it normative"/>
          <p:cNvSpPr txBox="1"/>
          <p:nvPr/>
        </p:nvSpPr>
        <p:spPr>
          <a:xfrm>
            <a:off x="13942860" y="7186490"/>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553" name="Make it easy"/>
          <p:cNvSpPr txBox="1"/>
          <p:nvPr/>
        </p:nvSpPr>
        <p:spPr>
          <a:xfrm>
            <a:off x="13942860" y="8423795"/>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554" name="Make it possible"/>
          <p:cNvSpPr txBox="1"/>
          <p:nvPr/>
        </p:nvSpPr>
        <p:spPr>
          <a:xfrm>
            <a:off x="13942860" y="9661101"/>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555" name="Make it required"/>
          <p:cNvSpPr txBox="1"/>
          <p:nvPr/>
        </p:nvSpPr>
        <p:spPr>
          <a:xfrm>
            <a:off x="13942860" y="4713204"/>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sp>
        <p:nvSpPr>
          <p:cNvPr id="556" name="Our strategy to increase error…"/>
          <p:cNvSpPr txBox="1"/>
          <p:nvPr/>
        </p:nvSpPr>
        <p:spPr>
          <a:xfrm>
            <a:off x="4205701" y="1544816"/>
            <a:ext cx="15972599" cy="1415802"/>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lnSpc>
                <a:spcPct val="90000"/>
              </a:lnSpc>
              <a:defRPr b="1" sz="4500">
                <a:solidFill>
                  <a:srgbClr val="000000"/>
                </a:solidFill>
              </a:defRPr>
            </a:pPr>
            <a:r>
              <a:t>Our st</a:t>
            </a:r>
            <a:r>
              <a:rPr>
                <a:solidFill>
                  <a:schemeClr val="accent1"/>
                </a:solidFill>
              </a:rPr>
              <a:t>r</a:t>
            </a:r>
            <a:r>
              <a:t>ategy to increase error </a:t>
            </a:r>
          </a:p>
          <a:p>
            <a:pPr algn="ctr" defTabSz="2438338">
              <a:lnSpc>
                <a:spcPct val="90000"/>
              </a:lnSpc>
              <a:defRPr b="1" sz="4500">
                <a:solidFill>
                  <a:srgbClr val="000000"/>
                </a:solidFill>
              </a:defRPr>
            </a:pPr>
            <a:r>
              <a:t>checking, repo</a:t>
            </a:r>
            <a:r>
              <a:rPr>
                <a:solidFill>
                  <a:schemeClr val="accent1"/>
                </a:solidFill>
              </a:rPr>
              <a:t>r</a:t>
            </a:r>
            <a:r>
              <a:t>ting, &amp; correction</a:t>
            </a:r>
          </a:p>
        </p:txBody>
      </p:sp>
      <p:grpSp>
        <p:nvGrpSpPr>
          <p:cNvPr id="570" name="Group"/>
          <p:cNvGrpSpPr/>
          <p:nvPr/>
        </p:nvGrpSpPr>
        <p:grpSpPr>
          <a:xfrm>
            <a:off x="6669205" y="4233442"/>
            <a:ext cx="11045591" cy="6344900"/>
            <a:chOff x="0" y="0"/>
            <a:chExt cx="11045590" cy="6344898"/>
          </a:xfrm>
        </p:grpSpPr>
        <p:sp>
          <p:nvSpPr>
            <p:cNvPr id="557" name="Make it rewarding"/>
            <p:cNvSpPr txBox="1"/>
            <p:nvPr/>
          </p:nvSpPr>
          <p:spPr>
            <a:xfrm>
              <a:off x="7273655" y="171574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558" name="Make it normative"/>
            <p:cNvSpPr txBox="1"/>
            <p:nvPr/>
          </p:nvSpPr>
          <p:spPr>
            <a:xfrm>
              <a:off x="7273655" y="2953047"/>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559" name="Make it easy"/>
            <p:cNvSpPr txBox="1"/>
            <p:nvPr/>
          </p:nvSpPr>
          <p:spPr>
            <a:xfrm>
              <a:off x="7273655" y="4190353"/>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560" name="Make it possible"/>
            <p:cNvSpPr txBox="1"/>
            <p:nvPr/>
          </p:nvSpPr>
          <p:spPr>
            <a:xfrm>
              <a:off x="7273655" y="5427659"/>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561" name="Make it required"/>
            <p:cNvSpPr txBox="1"/>
            <p:nvPr/>
          </p:nvSpPr>
          <p:spPr>
            <a:xfrm>
              <a:off x="7273655" y="47976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grpSp>
          <p:nvGrpSpPr>
            <p:cNvPr id="569" name="Group"/>
            <p:cNvGrpSpPr/>
            <p:nvPr/>
          </p:nvGrpSpPr>
          <p:grpSpPr>
            <a:xfrm>
              <a:off x="0" y="-1"/>
              <a:ext cx="7296841" cy="6344900"/>
              <a:chOff x="0" y="0"/>
              <a:chExt cx="7296840" cy="6344898"/>
            </a:xfrm>
          </p:grpSpPr>
          <p:sp>
            <p:nvSpPr>
              <p:cNvPr id="562" name="Triangle"/>
              <p:cNvSpPr/>
              <p:nvPr/>
            </p:nvSpPr>
            <p:spPr>
              <a:xfrm>
                <a:off x="0" y="-1"/>
                <a:ext cx="7296841" cy="6344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762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563" name="Line"/>
              <p:cNvSpPr/>
              <p:nvPr/>
            </p:nvSpPr>
            <p:spPr>
              <a:xfrm>
                <a:off x="711154" y="5107455"/>
                <a:ext cx="587453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64" name="Line"/>
              <p:cNvSpPr/>
              <p:nvPr/>
            </p:nvSpPr>
            <p:spPr>
              <a:xfrm>
                <a:off x="1407280" y="3870149"/>
                <a:ext cx="4482280"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65" name="Line"/>
              <p:cNvSpPr/>
              <p:nvPr/>
            </p:nvSpPr>
            <p:spPr>
              <a:xfrm>
                <a:off x="565115" y="6344761"/>
                <a:ext cx="5969218"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66" name="Line"/>
              <p:cNvSpPr/>
              <p:nvPr/>
            </p:nvSpPr>
            <p:spPr>
              <a:xfrm>
                <a:off x="2110921" y="2632843"/>
                <a:ext cx="3074999"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67" name="Line"/>
              <p:cNvSpPr/>
              <p:nvPr/>
            </p:nvSpPr>
            <p:spPr>
              <a:xfrm>
                <a:off x="2841114" y="1395538"/>
                <a:ext cx="161461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68" name="Availability of data &amp; code…"/>
              <p:cNvSpPr txBox="1"/>
              <p:nvPr/>
            </p:nvSpPr>
            <p:spPr>
              <a:xfrm>
                <a:off x="464719" y="5298118"/>
                <a:ext cx="6367403"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Availability of data &amp; code </a:t>
                </a:r>
              </a:p>
              <a:p>
                <a:pPr algn="ctr" defTabSz="2438338">
                  <a:lnSpc>
                    <a:spcPct val="80000"/>
                  </a:lnSpc>
                  <a:defRPr sz="2800">
                    <a:solidFill>
                      <a:srgbClr val="000000"/>
                    </a:solidFill>
                    <a:latin typeface="Roboto"/>
                    <a:ea typeface="Roboto"/>
                    <a:cs typeface="Roboto"/>
                    <a:sym typeface="Roboto"/>
                  </a:defRPr>
                </a:pPr>
                <a:r>
                  <a:t>Existence of error detection methods</a:t>
                </a:r>
              </a:p>
            </p:txBody>
          </p:sp>
        </p:grpSp>
      </p:grpSp>
      <p:pic>
        <p:nvPicPr>
          <p:cNvPr id="571" name="osf.png" descr="osf.png"/>
          <p:cNvPicPr>
            <a:picLocks noChangeAspect="1"/>
          </p:cNvPicPr>
          <p:nvPr/>
        </p:nvPicPr>
        <p:blipFill>
          <a:blip r:embed="rId2">
            <a:extLst/>
          </a:blip>
          <a:srcRect l="0" t="32846" r="0" b="35959"/>
          <a:stretch>
            <a:fillRect/>
          </a:stretch>
        </p:blipFill>
        <p:spPr>
          <a:xfrm>
            <a:off x="1648032" y="5692466"/>
            <a:ext cx="4533884" cy="1415860"/>
          </a:xfrm>
          <a:prstGeom prst="rect">
            <a:avLst/>
          </a:prstGeom>
          <a:ln w="12700">
            <a:miter lim="400000"/>
          </a:ln>
        </p:spPr>
      </p:pic>
      <p:pic>
        <p:nvPicPr>
          <p:cNvPr id="572" name="statcheck-cropped.png" descr="statcheck-cropped.png"/>
          <p:cNvPicPr>
            <a:picLocks noChangeAspect="1"/>
          </p:cNvPicPr>
          <p:nvPr/>
        </p:nvPicPr>
        <p:blipFill>
          <a:blip r:embed="rId3">
            <a:extLst/>
          </a:blip>
          <a:stretch>
            <a:fillRect/>
          </a:stretch>
        </p:blipFill>
        <p:spPr>
          <a:xfrm>
            <a:off x="1388027" y="7636596"/>
            <a:ext cx="5053910" cy="148272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Make it rewarding"/>
          <p:cNvSpPr txBox="1"/>
          <p:nvPr/>
        </p:nvSpPr>
        <p:spPr>
          <a:xfrm>
            <a:off x="13942860" y="5949183"/>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575" name="Make it normative"/>
          <p:cNvSpPr txBox="1"/>
          <p:nvPr/>
        </p:nvSpPr>
        <p:spPr>
          <a:xfrm>
            <a:off x="13942860" y="7186490"/>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576" name="Make it easy"/>
          <p:cNvSpPr txBox="1"/>
          <p:nvPr/>
        </p:nvSpPr>
        <p:spPr>
          <a:xfrm>
            <a:off x="13942860" y="8423795"/>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577" name="Make it possible"/>
          <p:cNvSpPr txBox="1"/>
          <p:nvPr/>
        </p:nvSpPr>
        <p:spPr>
          <a:xfrm>
            <a:off x="13942860" y="9661101"/>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578" name="Make it required"/>
          <p:cNvSpPr txBox="1"/>
          <p:nvPr/>
        </p:nvSpPr>
        <p:spPr>
          <a:xfrm>
            <a:off x="13942860" y="4713204"/>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sp>
        <p:nvSpPr>
          <p:cNvPr id="579" name="Our strategy to increase error…"/>
          <p:cNvSpPr txBox="1"/>
          <p:nvPr/>
        </p:nvSpPr>
        <p:spPr>
          <a:xfrm>
            <a:off x="4205701" y="1544816"/>
            <a:ext cx="15972599" cy="1415802"/>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lnSpc>
                <a:spcPct val="90000"/>
              </a:lnSpc>
              <a:defRPr b="1" sz="4500">
                <a:solidFill>
                  <a:srgbClr val="000000"/>
                </a:solidFill>
              </a:defRPr>
            </a:pPr>
            <a:r>
              <a:t>Our st</a:t>
            </a:r>
            <a:r>
              <a:rPr>
                <a:solidFill>
                  <a:schemeClr val="accent1"/>
                </a:solidFill>
              </a:rPr>
              <a:t>r</a:t>
            </a:r>
            <a:r>
              <a:t>ategy to increase error </a:t>
            </a:r>
          </a:p>
          <a:p>
            <a:pPr algn="ctr" defTabSz="2438338">
              <a:lnSpc>
                <a:spcPct val="90000"/>
              </a:lnSpc>
              <a:defRPr b="1" sz="4500">
                <a:solidFill>
                  <a:srgbClr val="000000"/>
                </a:solidFill>
              </a:defRPr>
            </a:pPr>
            <a:r>
              <a:t>checking, repo</a:t>
            </a:r>
            <a:r>
              <a:rPr>
                <a:solidFill>
                  <a:schemeClr val="accent1"/>
                </a:solidFill>
              </a:rPr>
              <a:t>r</a:t>
            </a:r>
            <a:r>
              <a:t>ting, &amp; correction</a:t>
            </a:r>
          </a:p>
        </p:txBody>
      </p:sp>
      <p:grpSp>
        <p:nvGrpSpPr>
          <p:cNvPr id="597" name="Group"/>
          <p:cNvGrpSpPr/>
          <p:nvPr/>
        </p:nvGrpSpPr>
        <p:grpSpPr>
          <a:xfrm>
            <a:off x="6669205" y="4233442"/>
            <a:ext cx="11045591" cy="6344900"/>
            <a:chOff x="0" y="0"/>
            <a:chExt cx="11045590" cy="6344898"/>
          </a:xfrm>
        </p:grpSpPr>
        <p:sp>
          <p:nvSpPr>
            <p:cNvPr id="580" name="Make it rewarding"/>
            <p:cNvSpPr txBox="1"/>
            <p:nvPr/>
          </p:nvSpPr>
          <p:spPr>
            <a:xfrm>
              <a:off x="7273655" y="171574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581" name="Make it normative"/>
            <p:cNvSpPr txBox="1"/>
            <p:nvPr/>
          </p:nvSpPr>
          <p:spPr>
            <a:xfrm>
              <a:off x="7273655" y="2953047"/>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582" name="Make it easy"/>
            <p:cNvSpPr txBox="1"/>
            <p:nvPr/>
          </p:nvSpPr>
          <p:spPr>
            <a:xfrm>
              <a:off x="7273655" y="4190353"/>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583" name="Make it possible"/>
            <p:cNvSpPr txBox="1"/>
            <p:nvPr/>
          </p:nvSpPr>
          <p:spPr>
            <a:xfrm>
              <a:off x="7273655" y="5427659"/>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584" name="Make it required"/>
            <p:cNvSpPr txBox="1"/>
            <p:nvPr/>
          </p:nvSpPr>
          <p:spPr>
            <a:xfrm>
              <a:off x="7273655" y="47976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grpSp>
          <p:nvGrpSpPr>
            <p:cNvPr id="596" name="Group"/>
            <p:cNvGrpSpPr/>
            <p:nvPr/>
          </p:nvGrpSpPr>
          <p:grpSpPr>
            <a:xfrm>
              <a:off x="0" y="-1"/>
              <a:ext cx="7296841" cy="6344900"/>
              <a:chOff x="0" y="0"/>
              <a:chExt cx="7296840" cy="6344898"/>
            </a:xfrm>
          </p:grpSpPr>
          <p:sp>
            <p:nvSpPr>
              <p:cNvPr id="585" name="Triangle"/>
              <p:cNvSpPr/>
              <p:nvPr/>
            </p:nvSpPr>
            <p:spPr>
              <a:xfrm>
                <a:off x="0" y="-1"/>
                <a:ext cx="7296841" cy="6344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762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586" name="Line"/>
              <p:cNvSpPr/>
              <p:nvPr/>
            </p:nvSpPr>
            <p:spPr>
              <a:xfrm>
                <a:off x="711154" y="5107455"/>
                <a:ext cx="587453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87" name="Line"/>
              <p:cNvSpPr/>
              <p:nvPr/>
            </p:nvSpPr>
            <p:spPr>
              <a:xfrm>
                <a:off x="1407280" y="3870149"/>
                <a:ext cx="4482280"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88" name="Line"/>
              <p:cNvSpPr/>
              <p:nvPr/>
            </p:nvSpPr>
            <p:spPr>
              <a:xfrm>
                <a:off x="565115" y="6344761"/>
                <a:ext cx="5969218"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89" name="Line"/>
              <p:cNvSpPr/>
              <p:nvPr/>
            </p:nvSpPr>
            <p:spPr>
              <a:xfrm>
                <a:off x="2110921" y="2632843"/>
                <a:ext cx="3074999"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90" name="Line"/>
              <p:cNvSpPr/>
              <p:nvPr/>
            </p:nvSpPr>
            <p:spPr>
              <a:xfrm>
                <a:off x="2841114" y="1395538"/>
                <a:ext cx="161461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591" name="ERЯOR…"/>
              <p:cNvSpPr txBox="1"/>
              <p:nvPr/>
            </p:nvSpPr>
            <p:spPr>
              <a:xfrm>
                <a:off x="1178771" y="1586200"/>
                <a:ext cx="4939298"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ER</a:t>
                </a:r>
                <a:r>
                  <a:rPr>
                    <a:solidFill>
                      <a:srgbClr val="EE220C"/>
                    </a:solidFill>
                  </a:rPr>
                  <a:t>Я</a:t>
                </a:r>
                <a:r>
                  <a:t>OR </a:t>
                </a:r>
              </a:p>
              <a:p>
                <a:pPr algn="ctr" defTabSz="2438338">
                  <a:lnSpc>
                    <a:spcPct val="80000"/>
                  </a:lnSpc>
                  <a:defRPr sz="2800">
                    <a:solidFill>
                      <a:srgbClr val="000000"/>
                    </a:solidFill>
                    <a:latin typeface="Roboto"/>
                    <a:ea typeface="Roboto"/>
                    <a:cs typeface="Roboto"/>
                    <a:sym typeface="Roboto"/>
                  </a:defRPr>
                </a:pPr>
                <a:r>
                  <a:t>rewards</a:t>
                </a:r>
              </a:p>
            </p:txBody>
          </p:sp>
          <p:sp>
            <p:nvSpPr>
              <p:cNvPr id="592" name="Policy"/>
              <p:cNvSpPr txBox="1"/>
              <p:nvPr/>
            </p:nvSpPr>
            <p:spPr>
              <a:xfrm>
                <a:off x="1178771" y="816311"/>
                <a:ext cx="4939298" cy="5207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2438338">
                  <a:lnSpc>
                    <a:spcPct val="80000"/>
                  </a:lnSpc>
                  <a:defRPr sz="2800">
                    <a:solidFill>
                      <a:schemeClr val="accent4">
                        <a:lumOff val="21176"/>
                      </a:schemeClr>
                    </a:solidFill>
                    <a:latin typeface="Roboto"/>
                    <a:ea typeface="Roboto"/>
                    <a:cs typeface="Roboto"/>
                    <a:sym typeface="Roboto"/>
                  </a:defRPr>
                </a:lvl1pPr>
              </a:lstStyle>
              <a:p>
                <a:pPr/>
                <a:r>
                  <a:t>Policy</a:t>
                </a:r>
              </a:p>
            </p:txBody>
          </p:sp>
          <p:sp>
            <p:nvSpPr>
              <p:cNvPr id="593" name="Communities…"/>
              <p:cNvSpPr txBox="1"/>
              <p:nvPr/>
            </p:nvSpPr>
            <p:spPr>
              <a:xfrm>
                <a:off x="1178771" y="2823506"/>
                <a:ext cx="4939298"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Communities </a:t>
                </a:r>
              </a:p>
              <a:p>
                <a:pPr algn="ctr" defTabSz="2438338">
                  <a:lnSpc>
                    <a:spcPct val="80000"/>
                  </a:lnSpc>
                  <a:defRPr sz="2800">
                    <a:solidFill>
                      <a:srgbClr val="000000"/>
                    </a:solidFill>
                    <a:latin typeface="Roboto"/>
                    <a:ea typeface="Roboto"/>
                    <a:cs typeface="Roboto"/>
                    <a:sym typeface="Roboto"/>
                  </a:defRPr>
                </a:pPr>
                <a:r>
                  <a:t>&amp; teaching</a:t>
                </a:r>
              </a:p>
            </p:txBody>
          </p:sp>
          <p:sp>
            <p:nvSpPr>
              <p:cNvPr id="594" name="Discoverable &amp; usable…"/>
              <p:cNvSpPr txBox="1"/>
              <p:nvPr/>
            </p:nvSpPr>
            <p:spPr>
              <a:xfrm>
                <a:off x="1178771" y="4060812"/>
                <a:ext cx="4939298"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Discoverable &amp; usable </a:t>
                </a:r>
              </a:p>
              <a:p>
                <a:pPr algn="ctr" defTabSz="2438338">
                  <a:lnSpc>
                    <a:spcPct val="80000"/>
                  </a:lnSpc>
                  <a:defRPr sz="2800">
                    <a:solidFill>
                      <a:srgbClr val="000000"/>
                    </a:solidFill>
                    <a:latin typeface="Roboto"/>
                    <a:ea typeface="Roboto"/>
                    <a:cs typeface="Roboto"/>
                    <a:sym typeface="Roboto"/>
                  </a:defRPr>
                </a:pPr>
                <a:r>
                  <a:t>error detection methods</a:t>
                </a:r>
              </a:p>
            </p:txBody>
          </p:sp>
          <p:sp>
            <p:nvSpPr>
              <p:cNvPr id="595" name="Availability of data &amp; code…"/>
              <p:cNvSpPr txBox="1"/>
              <p:nvPr/>
            </p:nvSpPr>
            <p:spPr>
              <a:xfrm>
                <a:off x="464719" y="5298118"/>
                <a:ext cx="6367403"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chemeClr val="accent4">
                        <a:lumOff val="21176"/>
                      </a:schemeClr>
                    </a:solidFill>
                    <a:latin typeface="Roboto"/>
                    <a:ea typeface="Roboto"/>
                    <a:cs typeface="Roboto"/>
                    <a:sym typeface="Roboto"/>
                  </a:defRPr>
                </a:pPr>
                <a:r>
                  <a:t>Availability of data &amp; code </a:t>
                </a:r>
              </a:p>
              <a:p>
                <a:pPr algn="ctr" defTabSz="2438338">
                  <a:lnSpc>
                    <a:spcPct val="80000"/>
                  </a:lnSpc>
                  <a:defRPr sz="2800">
                    <a:solidFill>
                      <a:schemeClr val="accent4">
                        <a:lumOff val="21176"/>
                      </a:schemeClr>
                    </a:solidFill>
                    <a:latin typeface="Roboto"/>
                    <a:ea typeface="Roboto"/>
                    <a:cs typeface="Roboto"/>
                    <a:sym typeface="Roboto"/>
                  </a:defRPr>
                </a:pPr>
                <a:r>
                  <a:t>Existence of error detection methods</a:t>
                </a:r>
              </a:p>
            </p:txBody>
          </p:sp>
        </p:gr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01."/>
          <p:cNvSpPr txBox="1"/>
          <p:nvPr>
            <p:ph type="body" idx="21"/>
          </p:nvPr>
        </p:nvSpPr>
        <p:spPr>
          <a:prstGeom prst="rect">
            <a:avLst/>
          </a:prstGeom>
        </p:spPr>
        <p:txBody>
          <a:bodyPr/>
          <a:lstStyle/>
          <a:p>
            <a:pPr/>
            <a:r>
              <a:t>01.</a:t>
            </a:r>
          </a:p>
        </p:txBody>
      </p:sp>
      <p:sp>
        <p:nvSpPr>
          <p:cNvPr id="600" name="Textfeld 10"/>
          <p:cNvSpPr txBox="1"/>
          <p:nvPr>
            <p:ph type="body" idx="22"/>
          </p:nvPr>
        </p:nvSpPr>
        <p:spPr>
          <a:xfrm>
            <a:off x="8738682" y="2713889"/>
            <a:ext cx="13662055" cy="1881073"/>
          </a:xfrm>
          <a:prstGeom prst="rect">
            <a:avLst/>
          </a:prstGeom>
        </p:spPr>
        <p:txBody>
          <a:bodyPr/>
          <a:lstStyle/>
          <a:p>
            <a:pPr/>
            <a:r>
              <a:rPr b="1"/>
              <a:t>Make it easy</a:t>
            </a:r>
            <a:endParaRPr b="1"/>
          </a:p>
          <a:p>
            <a:pPr/>
            <a:r>
              <a:t>Increasing the discoverability &amp; usability </a:t>
            </a:r>
          </a:p>
          <a:p>
            <a:pPr/>
            <a:r>
              <a:t>of error detection methods</a:t>
            </a:r>
          </a:p>
        </p:txBody>
      </p:sp>
      <p:sp>
        <p:nvSpPr>
          <p:cNvPr id="601" name="03."/>
          <p:cNvSpPr txBox="1"/>
          <p:nvPr>
            <p:ph type="body" idx="23"/>
          </p:nvPr>
        </p:nvSpPr>
        <p:spPr>
          <a:prstGeom prst="rect">
            <a:avLst/>
          </a:prstGeom>
        </p:spPr>
        <p:txBody>
          <a:bodyPr/>
          <a:lstStyle/>
          <a:p>
            <a:pPr/>
            <a:r>
              <a:t>03.</a:t>
            </a:r>
          </a:p>
        </p:txBody>
      </p:sp>
      <p:sp>
        <p:nvSpPr>
          <p:cNvPr id="602" name="Textfeld 11"/>
          <p:cNvSpPr txBox="1"/>
          <p:nvPr>
            <p:ph type="body" idx="24"/>
          </p:nvPr>
        </p:nvSpPr>
        <p:spPr>
          <a:prstGeom prst="rect">
            <a:avLst/>
          </a:prstGeom>
        </p:spPr>
        <p:txBody>
          <a:bodyPr/>
          <a:lstStyle/>
          <a:p>
            <a:pPr/>
            <a:r>
              <a:rPr b="1"/>
              <a:t>Make it rewarding</a:t>
            </a:r>
          </a:p>
          <a:p>
            <a:pPr/>
            <a:r>
              <a:t>ER</a:t>
            </a:r>
            <a:r>
              <a:rPr>
                <a:solidFill>
                  <a:schemeClr val="accent1"/>
                </a:solidFill>
              </a:rPr>
              <a:t>Я</a:t>
            </a:r>
            <a:r>
              <a:t>OR: A bug bounty program for science</a:t>
            </a:r>
          </a:p>
        </p:txBody>
      </p:sp>
      <p:sp>
        <p:nvSpPr>
          <p:cNvPr id="603" name="02."/>
          <p:cNvSpPr txBox="1"/>
          <p:nvPr>
            <p:ph type="body" idx="25"/>
          </p:nvPr>
        </p:nvSpPr>
        <p:spPr>
          <a:prstGeom prst="rect">
            <a:avLst/>
          </a:prstGeom>
        </p:spPr>
        <p:txBody>
          <a:bodyPr/>
          <a:lstStyle/>
          <a:p>
            <a:pPr/>
            <a:r>
              <a:t>02.</a:t>
            </a:r>
          </a:p>
        </p:txBody>
      </p:sp>
      <p:sp>
        <p:nvSpPr>
          <p:cNvPr id="604" name="Textfeld 9"/>
          <p:cNvSpPr txBox="1"/>
          <p:nvPr>
            <p:ph type="body" idx="26"/>
          </p:nvPr>
        </p:nvSpPr>
        <p:spPr>
          <a:xfrm>
            <a:off x="7395090" y="6209564"/>
            <a:ext cx="13662055" cy="1296872"/>
          </a:xfrm>
          <a:prstGeom prst="rect">
            <a:avLst/>
          </a:prstGeom>
        </p:spPr>
        <p:txBody>
          <a:bodyPr/>
          <a:lstStyle/>
          <a:p>
            <a:pPr/>
            <a:r>
              <a:rPr b="1"/>
              <a:t>Make it normative</a:t>
            </a:r>
            <a:endParaRPr b="1"/>
          </a:p>
          <a:p>
            <a:pPr/>
            <a:r>
              <a:t>A master’s degree course in error detection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01."/>
          <p:cNvSpPr txBox="1"/>
          <p:nvPr>
            <p:ph type="body" idx="21"/>
          </p:nvPr>
        </p:nvSpPr>
        <p:spPr>
          <a:prstGeom prst="rect">
            <a:avLst/>
          </a:prstGeom>
        </p:spPr>
        <p:txBody>
          <a:bodyPr/>
          <a:lstStyle/>
          <a:p>
            <a:pPr/>
            <a:r>
              <a:t>01.</a:t>
            </a:r>
          </a:p>
        </p:txBody>
      </p:sp>
      <p:sp>
        <p:nvSpPr>
          <p:cNvPr id="607" name="Textfeld 7"/>
          <p:cNvSpPr txBox="1"/>
          <p:nvPr>
            <p:ph type="body" idx="22"/>
          </p:nvPr>
        </p:nvSpPr>
        <p:spPr>
          <a:xfrm>
            <a:off x="3749040" y="2047308"/>
            <a:ext cx="16885920" cy="4272281"/>
          </a:xfrm>
          <a:prstGeom prst="rect">
            <a:avLst/>
          </a:prstGeom>
        </p:spPr>
        <p:txBody>
          <a:bodyPr/>
          <a:lstStyle/>
          <a:p>
            <a:pPr/>
            <a:r>
              <a:t>Increasing the </a:t>
            </a:r>
          </a:p>
          <a:p>
            <a:pPr/>
            <a:r>
              <a:t>discoverability &amp; usability </a:t>
            </a:r>
          </a:p>
          <a:p>
            <a:pPr/>
            <a:r>
              <a:t>of error detection methods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01."/>
          <p:cNvSpPr txBox="1"/>
          <p:nvPr>
            <p:ph type="body" idx="21"/>
          </p:nvPr>
        </p:nvSpPr>
        <p:spPr>
          <a:prstGeom prst="rect">
            <a:avLst/>
          </a:prstGeom>
        </p:spPr>
        <p:txBody>
          <a:bodyPr/>
          <a:lstStyle/>
          <a:p>
            <a:pPr/>
            <a:r>
              <a:t>01.</a:t>
            </a:r>
          </a:p>
        </p:txBody>
      </p:sp>
      <p:grpSp>
        <p:nvGrpSpPr>
          <p:cNvPr id="612" name="Group"/>
          <p:cNvGrpSpPr/>
          <p:nvPr/>
        </p:nvGrpSpPr>
        <p:grpSpPr>
          <a:xfrm>
            <a:off x="3601420" y="2238329"/>
            <a:ext cx="14302764" cy="10034472"/>
            <a:chOff x="0" y="0"/>
            <a:chExt cx="14302762" cy="10034471"/>
          </a:xfrm>
        </p:grpSpPr>
        <p:sp>
          <p:nvSpPr>
            <p:cNvPr id="610" name="An ecosystem of…"/>
            <p:cNvSpPr/>
            <p:nvPr/>
          </p:nvSpPr>
          <p:spPr>
            <a:xfrm>
              <a:off x="0" y="0"/>
              <a:ext cx="14302763" cy="100344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p>
              <a:pPr algn="ctr">
                <a:lnSpc>
                  <a:spcPct val="90000"/>
                </a:lnSpc>
                <a:defRPr sz="7500"/>
              </a:pPr>
              <a:r>
                <a:t>An ecosystem of </a:t>
              </a:r>
            </a:p>
            <a:p>
              <a:pPr algn="ctr">
                <a:lnSpc>
                  <a:spcPct val="90000"/>
                </a:lnSpc>
                <a:defRPr sz="7500"/>
              </a:pPr>
              <a:r>
                <a:t>error checking methods </a:t>
              </a:r>
            </a:p>
            <a:p>
              <a:pPr algn="just"/>
            </a:p>
            <a:p>
              <a:pPr>
                <a:defRPr sz="4000"/>
              </a:pPr>
            </a:p>
            <a:p>
              <a:pPr>
                <a:lnSpc>
                  <a:spcPct val="80000"/>
                </a:lnSpc>
                <a:defRPr sz="5000"/>
              </a:pPr>
              <a:r>
                <a:t>Methods to scrutinise the </a:t>
              </a:r>
              <a:r>
                <a:rPr>
                  <a:solidFill>
                    <a:schemeClr val="accent1"/>
                  </a:solidFill>
                </a:rPr>
                <a:t>article</a:t>
              </a:r>
              <a:r>
                <a:t>, </a:t>
              </a:r>
              <a:r>
                <a:rPr>
                  <a:solidFill>
                    <a:schemeClr val="accent1"/>
                  </a:solidFill>
                </a:rPr>
                <a:t>data</a:t>
              </a:r>
              <a:r>
                <a:t>, </a:t>
              </a:r>
              <a:r>
                <a:rPr>
                  <a:solidFill>
                    <a:schemeClr val="accent1"/>
                  </a:solidFill>
                </a:rPr>
                <a:t>code</a:t>
              </a:r>
              <a:r>
                <a:t>, or </a:t>
              </a:r>
            </a:p>
            <a:p>
              <a:pPr>
                <a:lnSpc>
                  <a:spcPct val="80000"/>
                </a:lnSpc>
                <a:defRPr sz="5000"/>
              </a:pPr>
              <a:r>
                <a:t>the </a:t>
              </a:r>
              <a:r>
                <a:rPr>
                  <a:solidFill>
                    <a:schemeClr val="accent1"/>
                  </a:solidFill>
                </a:rPr>
                <a:t>relationships among them</a:t>
              </a:r>
            </a:p>
            <a:p>
              <a:pPr>
                <a:lnSpc>
                  <a:spcPct val="80000"/>
                </a:lnSpc>
                <a:defRPr sz="5000"/>
              </a:pPr>
            </a:p>
            <a:p>
              <a:pPr>
                <a:lnSpc>
                  <a:spcPct val="80000"/>
                </a:lnSpc>
                <a:defRPr sz="5000"/>
              </a:pPr>
              <a:r>
                <a:rPr>
                  <a:solidFill>
                    <a:schemeClr val="accent1"/>
                  </a:solidFill>
                </a:rPr>
                <a:t>Smoke</a:t>
              </a:r>
              <a:r>
                <a:t> vs </a:t>
              </a:r>
              <a:r>
                <a:rPr>
                  <a:solidFill>
                    <a:schemeClr val="accent1"/>
                  </a:solidFill>
                </a:rPr>
                <a:t>fire</a:t>
              </a:r>
              <a:r>
                <a:t> methods</a:t>
              </a:r>
            </a:p>
            <a:p>
              <a:pPr>
                <a:defRPr sz="4500"/>
              </a:pPr>
            </a:p>
            <a:p>
              <a:pPr>
                <a:defRPr sz="3800"/>
              </a:pPr>
              <a:r>
                <a:rPr i="1"/>
                <a:t>Often</a:t>
              </a:r>
              <a:r>
                <a:t> </a:t>
              </a:r>
            </a:p>
            <a:p>
              <a:pPr marL="291184" indent="-291184">
                <a:buSzPct val="100000"/>
                <a:buChar char="-"/>
                <a:defRPr sz="3800"/>
              </a:pPr>
              <a:r>
                <a:t>Very simple math</a:t>
              </a:r>
            </a:p>
            <a:p>
              <a:pPr marL="291184" indent="-291184">
                <a:buSzPct val="100000"/>
                <a:buChar char="-"/>
                <a:defRPr sz="3800"/>
              </a:pPr>
              <a:r>
                <a:t>Exploiting overlooked details &amp; repetition  </a:t>
              </a:r>
            </a:p>
            <a:p>
              <a:pPr marL="291184" indent="-291184">
                <a:buSzPct val="100000"/>
                <a:buChar char="-"/>
                <a:defRPr sz="3800"/>
              </a:pPr>
              <a:r>
                <a:t>Established principles redeployed for error detection</a:t>
              </a:r>
            </a:p>
          </p:txBody>
        </p:sp>
        <p:sp>
          <p:nvSpPr>
            <p:cNvPr id="611" name="Line"/>
            <p:cNvSpPr/>
            <p:nvPr/>
          </p:nvSpPr>
          <p:spPr>
            <a:xfrm flipV="1">
              <a:off x="7111852" y="4488253"/>
              <a:ext cx="1777518" cy="6109"/>
            </a:xfrm>
            <a:prstGeom prst="line">
              <a:avLst/>
            </a:prstGeom>
            <a:noFill/>
            <a:ln w="38100" cap="flat">
              <a:solidFill>
                <a:schemeClr val="accent1"/>
              </a:solidFill>
              <a:prstDash val="solid"/>
              <a:miter lim="800000"/>
            </a:ln>
            <a:effectLst/>
          </p:spPr>
          <p:txBody>
            <a:bodyPr wrap="square" lIns="91439" tIns="91439" rIns="91439" bIns="91439" numCol="1" anchor="t">
              <a:noAutofit/>
            </a:bodyPr>
            <a:lstStyle/>
            <a:p>
              <a:pP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01."/>
          <p:cNvSpPr txBox="1"/>
          <p:nvPr>
            <p:ph type="body" idx="21"/>
          </p:nvPr>
        </p:nvSpPr>
        <p:spPr>
          <a:prstGeom prst="rect">
            <a:avLst/>
          </a:prstGeom>
        </p:spPr>
        <p:txBody>
          <a:bodyPr/>
          <a:lstStyle/>
          <a:p>
            <a:pPr/>
            <a:r>
              <a:t>01.</a:t>
            </a:r>
          </a:p>
        </p:txBody>
      </p:sp>
      <p:sp>
        <p:nvSpPr>
          <p:cNvPr id="615" name="‘The scientific article’…"/>
          <p:cNvSpPr/>
          <p:nvPr/>
        </p:nvSpPr>
        <p:spPr>
          <a:xfrm>
            <a:off x="5941775" y="2960572"/>
            <a:ext cx="16972870" cy="9346291"/>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lnSpc>
                <a:spcPct val="90000"/>
              </a:lnSpc>
              <a:defRPr b="1" sz="7500"/>
            </a:pPr>
            <a:r>
              <a:t>‘The scientific article’</a:t>
            </a:r>
          </a:p>
          <a:p>
            <a:pPr algn="ctr">
              <a:lnSpc>
                <a:spcPct val="90000"/>
              </a:lnSpc>
              <a:defRPr b="1" sz="7500"/>
            </a:pPr>
            <a:r>
              <a:t>is a well-defined genre</a:t>
            </a:r>
          </a:p>
          <a:p>
            <a:pPr>
              <a:defRPr sz="6500"/>
            </a:pPr>
          </a:p>
          <a:p>
            <a:pPr algn="ctr">
              <a:defRPr sz="6500"/>
            </a:pPr>
          </a:p>
          <a:p>
            <a:pPr algn="ctr">
              <a:lnSpc>
                <a:spcPct val="90000"/>
              </a:lnSpc>
              <a:defRPr sz="6500"/>
            </a:pPr>
            <a:r>
              <a:t>“No handbooks exist for writing replies” </a:t>
            </a:r>
          </a:p>
          <a:p>
            <a:pPr algn="ctr">
              <a:defRPr sz="4000"/>
            </a:pPr>
            <a:r>
              <a:t>(Hyman, 1995)</a:t>
            </a:r>
          </a:p>
          <a:p>
            <a:pPr algn="ctr">
              <a:defRPr sz="4000"/>
            </a:pPr>
          </a:p>
          <a:p>
            <a:pPr algn="ctr">
              <a:defRPr sz="4000"/>
            </a:pPr>
          </a:p>
          <a:p>
            <a:pPr algn="ctr">
              <a:defRPr sz="4000"/>
            </a:pPr>
          </a:p>
          <a:p>
            <a:pPr marR="1259708" algn="r">
              <a:lnSpc>
                <a:spcPct val="90000"/>
              </a:lnSpc>
              <a:defRPr i="1" sz="4900"/>
            </a:pPr>
            <a:r>
              <a:t>…maybe we need to write one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56" name="Group"/>
          <p:cNvGrpSpPr/>
          <p:nvPr/>
        </p:nvGrpSpPr>
        <p:grpSpPr>
          <a:xfrm>
            <a:off x="4838202" y="3302991"/>
            <a:ext cx="14707596" cy="7110019"/>
            <a:chOff x="0" y="0"/>
            <a:chExt cx="14707594" cy="7110018"/>
          </a:xfrm>
        </p:grpSpPr>
        <p:pic>
          <p:nvPicPr>
            <p:cNvPr id="454" name="Screenshot 2024-02-27 at 11.02.21.png" descr="Screenshot 2024-02-27 at 11.02.21.png"/>
            <p:cNvPicPr>
              <a:picLocks noChangeAspect="1"/>
            </p:cNvPicPr>
            <p:nvPr/>
          </p:nvPicPr>
          <p:blipFill>
            <a:blip r:embed="rId2">
              <a:extLst/>
            </a:blip>
            <a:srcRect l="28584" t="52898" r="28584" b="0"/>
            <a:stretch>
              <a:fillRect/>
            </a:stretch>
          </p:blipFill>
          <p:spPr>
            <a:xfrm>
              <a:off x="8550206" y="649541"/>
              <a:ext cx="6157389" cy="6460478"/>
            </a:xfrm>
            <a:prstGeom prst="rect">
              <a:avLst/>
            </a:prstGeom>
            <a:ln w="12700" cap="flat">
              <a:noFill/>
              <a:miter lim="400000"/>
            </a:ln>
            <a:effectLst/>
          </p:spPr>
        </p:pic>
        <p:pic>
          <p:nvPicPr>
            <p:cNvPr id="455" name="Screenshot 2024-02-27 at 11.02.21.png" descr="Screenshot 2024-02-27 at 11.02.21.png"/>
            <p:cNvPicPr>
              <a:picLocks noChangeAspect="1"/>
            </p:cNvPicPr>
            <p:nvPr/>
          </p:nvPicPr>
          <p:blipFill>
            <a:blip r:embed="rId2">
              <a:extLst/>
            </a:blip>
            <a:srcRect l="22598" t="0" r="22598" b="51443"/>
            <a:stretch>
              <a:fillRect/>
            </a:stretch>
          </p:blipFill>
          <p:spPr>
            <a:xfrm>
              <a:off x="0" y="0"/>
              <a:ext cx="7878384" cy="666003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01."/>
          <p:cNvSpPr txBox="1"/>
          <p:nvPr>
            <p:ph type="body" idx="21"/>
          </p:nvPr>
        </p:nvSpPr>
        <p:spPr>
          <a:prstGeom prst="rect">
            <a:avLst/>
          </a:prstGeom>
        </p:spPr>
        <p:txBody>
          <a:bodyPr/>
          <a:lstStyle/>
          <a:p>
            <a:pPr/>
            <a:r>
              <a:t>01.</a:t>
            </a:r>
          </a:p>
        </p:txBody>
      </p:sp>
      <p:sp>
        <p:nvSpPr>
          <p:cNvPr id="618" name="Repetition &amp; recalculation methods…"/>
          <p:cNvSpPr/>
          <p:nvPr>
            <p:ph type="body" idx="22"/>
          </p:nvPr>
        </p:nvSpPr>
        <p:spPr>
          <a:prstGeom prst="rect">
            <a:avLst/>
          </a:prstGeom>
        </p:spPr>
        <p:txBody>
          <a:bodyPr anchor="t"/>
          <a:lstStyle/>
          <a:p>
            <a:pPr marL="0" indent="0" algn="just">
              <a:lnSpc>
                <a:spcPct val="100000"/>
              </a:lnSpc>
              <a:spcBef>
                <a:spcPts val="0"/>
              </a:spcBef>
              <a:buSzTx/>
              <a:buFontTx/>
              <a:buNone/>
              <a:defRPr sz="6000"/>
            </a:pPr>
          </a:p>
          <a:p>
            <a:pPr marL="0" indent="0" algn="just">
              <a:lnSpc>
                <a:spcPct val="100000"/>
              </a:lnSpc>
              <a:spcBef>
                <a:spcPts val="0"/>
              </a:spcBef>
              <a:buSzTx/>
              <a:buFontTx/>
              <a:buNone/>
              <a:defRPr sz="6000"/>
            </a:pPr>
            <a:r>
              <a:t>Repetition &amp; recalculation methods</a:t>
            </a:r>
          </a:p>
          <a:p>
            <a:pPr marL="0" indent="0" algn="just">
              <a:lnSpc>
                <a:spcPct val="100000"/>
              </a:lnSpc>
              <a:spcBef>
                <a:spcPts val="0"/>
              </a:spcBef>
              <a:buSzTx/>
              <a:buFontTx/>
              <a:buNone/>
              <a:defRPr sz="4500"/>
            </a:pPr>
          </a:p>
          <a:p>
            <a:pPr marL="291184" indent="-291184" algn="just">
              <a:lnSpc>
                <a:spcPct val="100000"/>
              </a:lnSpc>
              <a:spcBef>
                <a:spcPts val="0"/>
              </a:spcBef>
              <a:buFontTx/>
              <a:buChar char="-"/>
              <a:defRPr sz="4500"/>
            </a:pPr>
            <a:r>
              <a:t>StatCheck</a:t>
            </a:r>
          </a:p>
          <a:p>
            <a:pPr marL="291184" indent="-291184" algn="just">
              <a:lnSpc>
                <a:spcPct val="100000"/>
              </a:lnSpc>
              <a:spcBef>
                <a:spcPts val="0"/>
              </a:spcBef>
              <a:buFontTx/>
              <a:buChar char="-"/>
              <a:defRPr sz="4500"/>
            </a:pPr>
          </a:p>
          <a:p>
            <a:pPr marL="291184" indent="-291184" algn="just">
              <a:lnSpc>
                <a:spcPct val="100000"/>
              </a:lnSpc>
              <a:spcBef>
                <a:spcPts val="0"/>
              </a:spcBef>
              <a:buFontTx/>
              <a:buChar char="-"/>
              <a:defRPr sz="4500"/>
            </a:pPr>
          </a:p>
          <a:p>
            <a:pPr marL="0" indent="0" algn="ctr">
              <a:lnSpc>
                <a:spcPct val="100000"/>
              </a:lnSpc>
              <a:spcBef>
                <a:spcPts val="0"/>
              </a:spcBef>
              <a:buSzTx/>
              <a:buFontTx/>
              <a:buNone/>
              <a:defRPr sz="6100"/>
            </a:pPr>
            <a:r>
              <a:t>“</a:t>
            </a:r>
            <a:r>
              <a:rPr i="1"/>
              <a:t>t</a:t>
            </a:r>
            <a:r>
              <a:t>(58) = 1.46, </a:t>
            </a:r>
            <a:r>
              <a:rPr i="1"/>
              <a:t>p</a:t>
            </a:r>
            <a:r>
              <a:t> = .03”    </a:t>
            </a:r>
            <a:r>
              <a:rPr>
                <a:solidFill>
                  <a:schemeClr val="accent1"/>
                </a:solidFill>
              </a:rPr>
              <a:t>➔   </a:t>
            </a:r>
            <a:r>
              <a:rPr i="1">
                <a:solidFill>
                  <a:schemeClr val="accent1"/>
                </a:solidFill>
              </a:rPr>
              <a:t>p</a:t>
            </a:r>
            <a:r>
              <a:rPr>
                <a:solidFill>
                  <a:schemeClr val="accent1"/>
                </a:solidFill>
              </a:rPr>
              <a:t> = .19</a:t>
            </a:r>
          </a:p>
        </p:txBody>
      </p:sp>
      <p:sp>
        <p:nvSpPr>
          <p:cNvPr id="619" name="Rectangle"/>
          <p:cNvSpPr/>
          <p:nvPr/>
        </p:nvSpPr>
        <p:spPr>
          <a:xfrm>
            <a:off x="11636513" y="6753086"/>
            <a:ext cx="4566789" cy="1270001"/>
          </a:xfrm>
          <a:prstGeom prst="rect">
            <a:avLst/>
          </a:prstGeom>
          <a:solidFill>
            <a:srgbClr val="F9F9F9"/>
          </a:solidFill>
          <a:ln w="12700">
            <a:miter lim="400000"/>
          </a:ln>
        </p:spPr>
        <p:txBody>
          <a:bodyPr tIns="91439" bIns="91439" anchor="ctr"/>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01."/>
          <p:cNvSpPr txBox="1"/>
          <p:nvPr>
            <p:ph type="body" idx="21"/>
          </p:nvPr>
        </p:nvSpPr>
        <p:spPr>
          <a:prstGeom prst="rect">
            <a:avLst/>
          </a:prstGeom>
        </p:spPr>
        <p:txBody>
          <a:bodyPr/>
          <a:lstStyle/>
          <a:p>
            <a:pPr/>
            <a:r>
              <a:t>01.</a:t>
            </a:r>
          </a:p>
        </p:txBody>
      </p:sp>
      <p:sp>
        <p:nvSpPr>
          <p:cNvPr id="622" name="Repetition &amp; recalculation methods…"/>
          <p:cNvSpPr/>
          <p:nvPr>
            <p:ph type="body" idx="22"/>
          </p:nvPr>
        </p:nvSpPr>
        <p:spPr>
          <a:prstGeom prst="rect">
            <a:avLst/>
          </a:prstGeom>
        </p:spPr>
        <p:txBody>
          <a:bodyPr anchor="t"/>
          <a:lstStyle/>
          <a:p>
            <a:pPr marL="0" indent="0" algn="just">
              <a:lnSpc>
                <a:spcPct val="100000"/>
              </a:lnSpc>
              <a:spcBef>
                <a:spcPts val="0"/>
              </a:spcBef>
              <a:buSzTx/>
              <a:buFontTx/>
              <a:buNone/>
              <a:defRPr sz="6000"/>
            </a:pPr>
          </a:p>
          <a:p>
            <a:pPr marL="0" indent="0" algn="just">
              <a:lnSpc>
                <a:spcPct val="100000"/>
              </a:lnSpc>
              <a:spcBef>
                <a:spcPts val="0"/>
              </a:spcBef>
              <a:buSzTx/>
              <a:buFontTx/>
              <a:buNone/>
              <a:defRPr sz="6000"/>
            </a:pPr>
            <a:r>
              <a:t>Repetition &amp; recalculation methods</a:t>
            </a:r>
          </a:p>
          <a:p>
            <a:pPr marL="0" indent="0" algn="just">
              <a:lnSpc>
                <a:spcPct val="100000"/>
              </a:lnSpc>
              <a:spcBef>
                <a:spcPts val="0"/>
              </a:spcBef>
              <a:buSzTx/>
              <a:buFontTx/>
              <a:buNone/>
              <a:defRPr sz="4500"/>
            </a:pPr>
          </a:p>
          <a:p>
            <a:pPr marL="291184" indent="-291184" algn="just">
              <a:lnSpc>
                <a:spcPct val="100000"/>
              </a:lnSpc>
              <a:spcBef>
                <a:spcPts val="0"/>
              </a:spcBef>
              <a:buFontTx/>
              <a:buChar char="-"/>
              <a:defRPr sz="4500"/>
            </a:pPr>
            <a:r>
              <a:t>StatCheck</a:t>
            </a:r>
          </a:p>
          <a:p>
            <a:pPr marL="291184" indent="-291184" algn="just">
              <a:lnSpc>
                <a:spcPct val="100000"/>
              </a:lnSpc>
              <a:spcBef>
                <a:spcPts val="0"/>
              </a:spcBef>
              <a:buFontTx/>
              <a:buChar char="-"/>
              <a:defRPr sz="4500"/>
            </a:pPr>
          </a:p>
          <a:p>
            <a:pPr marL="291184" indent="-291184" algn="just">
              <a:lnSpc>
                <a:spcPct val="100000"/>
              </a:lnSpc>
              <a:spcBef>
                <a:spcPts val="0"/>
              </a:spcBef>
              <a:buFontTx/>
              <a:buChar char="-"/>
              <a:defRPr sz="4500"/>
            </a:pPr>
          </a:p>
          <a:p>
            <a:pPr marL="0" indent="0" algn="ctr">
              <a:lnSpc>
                <a:spcPct val="100000"/>
              </a:lnSpc>
              <a:spcBef>
                <a:spcPts val="0"/>
              </a:spcBef>
              <a:buSzTx/>
              <a:buFontTx/>
              <a:buNone/>
              <a:defRPr sz="6100"/>
            </a:pPr>
            <a:r>
              <a:t>“</a:t>
            </a:r>
            <a:r>
              <a:rPr i="1"/>
              <a:t>t</a:t>
            </a:r>
            <a:r>
              <a:t>(58) = 1.46, </a:t>
            </a:r>
            <a:r>
              <a:rPr i="1"/>
              <a:t>p</a:t>
            </a:r>
            <a:r>
              <a:t> = .03”    </a:t>
            </a:r>
            <a:r>
              <a:rPr>
                <a:solidFill>
                  <a:schemeClr val="accent1"/>
                </a:solidFill>
              </a:rPr>
              <a:t>➔   </a:t>
            </a:r>
            <a:r>
              <a:rPr i="1">
                <a:solidFill>
                  <a:schemeClr val="accent1"/>
                </a:solidFill>
              </a:rPr>
              <a:t>p</a:t>
            </a:r>
            <a:r>
              <a:rPr>
                <a:solidFill>
                  <a:schemeClr val="accent1"/>
                </a:solidFill>
              </a:rPr>
              <a:t> = .19</a:t>
            </a:r>
          </a:p>
        </p:txBody>
      </p:sp>
      <p:sp>
        <p:nvSpPr>
          <p:cNvPr id="626" name="Connection Line"/>
          <p:cNvSpPr/>
          <p:nvPr/>
        </p:nvSpPr>
        <p:spPr>
          <a:xfrm>
            <a:off x="8341702" y="6225664"/>
            <a:ext cx="2492100" cy="581595"/>
          </a:xfrm>
          <a:custGeom>
            <a:avLst/>
            <a:gdLst/>
            <a:ahLst/>
            <a:cxnLst>
              <a:cxn ang="0">
                <a:pos x="wd2" y="hd2"/>
              </a:cxn>
              <a:cxn ang="5400000">
                <a:pos x="wd2" y="hd2"/>
              </a:cxn>
              <a:cxn ang="10800000">
                <a:pos x="wd2" y="hd2"/>
              </a:cxn>
              <a:cxn ang="16200000">
                <a:pos x="wd2" y="hd2"/>
              </a:cxn>
            </a:cxnLst>
            <a:rect l="0" t="0" r="r" b="b"/>
            <a:pathLst>
              <a:path w="21600" h="16202" fill="norm" stroke="1" extrusionOk="0">
                <a:moveTo>
                  <a:pt x="0" y="16202"/>
                </a:moveTo>
                <a:cubicBezTo>
                  <a:pt x="6861" y="-5142"/>
                  <a:pt x="14061" y="-5398"/>
                  <a:pt x="21600" y="15433"/>
                </a:cubicBezTo>
              </a:path>
            </a:pathLst>
          </a:custGeom>
          <a:ln w="63500">
            <a:solidFill>
              <a:schemeClr val="accent1"/>
            </a:solidFill>
            <a:miter/>
            <a:headEnd type="triangle"/>
            <a:tailEnd type="triangle"/>
          </a:ln>
        </p:spPr>
        <p:txBody>
          <a:bodyPr/>
          <a:lstStyle/>
          <a:p>
            <a:pPr/>
          </a:p>
        </p:txBody>
      </p:sp>
      <p:sp>
        <p:nvSpPr>
          <p:cNvPr id="627" name="Connection Line"/>
          <p:cNvSpPr/>
          <p:nvPr/>
        </p:nvSpPr>
        <p:spPr>
          <a:xfrm>
            <a:off x="5827689" y="6208060"/>
            <a:ext cx="2264950" cy="578423"/>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15629"/>
                </a:moveTo>
                <a:cubicBezTo>
                  <a:pt x="6999" y="-5399"/>
                  <a:pt x="14199" y="-5208"/>
                  <a:pt x="21600" y="16201"/>
                </a:cubicBezTo>
              </a:path>
            </a:pathLst>
          </a:custGeom>
          <a:ln w="63500">
            <a:solidFill>
              <a:schemeClr val="accent1"/>
            </a:solidFill>
            <a:miter/>
            <a:headEnd type="triangle"/>
            <a:tailEnd type="triangle"/>
          </a:ln>
        </p:spPr>
        <p:txBody>
          <a:bodyPr/>
          <a:lstStyle/>
          <a:p>
            <a:pPr/>
          </a:p>
        </p:txBody>
      </p:sp>
      <p:sp>
        <p:nvSpPr>
          <p:cNvPr id="628" name="Connection Line"/>
          <p:cNvSpPr/>
          <p:nvPr/>
        </p:nvSpPr>
        <p:spPr>
          <a:xfrm>
            <a:off x="5855332" y="7724360"/>
            <a:ext cx="4971341" cy="652687"/>
          </a:xfrm>
          <a:custGeom>
            <a:avLst/>
            <a:gdLst/>
            <a:ahLst/>
            <a:cxnLst>
              <a:cxn ang="0">
                <a:pos x="wd2" y="hd2"/>
              </a:cxn>
              <a:cxn ang="5400000">
                <a:pos x="wd2" y="hd2"/>
              </a:cxn>
              <a:cxn ang="10800000">
                <a:pos x="wd2" y="hd2"/>
              </a:cxn>
              <a:cxn ang="16200000">
                <a:pos x="wd2" y="hd2"/>
              </a:cxn>
            </a:cxnLst>
            <a:rect l="0" t="0" r="r" b="b"/>
            <a:pathLst>
              <a:path w="21600" h="16228" fill="norm" stroke="1" extrusionOk="0">
                <a:moveTo>
                  <a:pt x="0" y="2595"/>
                </a:moveTo>
                <a:cubicBezTo>
                  <a:pt x="7115" y="21600"/>
                  <a:pt x="14315" y="20735"/>
                  <a:pt x="21600" y="0"/>
                </a:cubicBezTo>
              </a:path>
            </a:pathLst>
          </a:custGeom>
          <a:ln w="63500">
            <a:solidFill>
              <a:schemeClr val="accent1"/>
            </a:solidFill>
            <a:miter/>
            <a:headEnd type="triangle"/>
            <a:tailEnd type="triangle"/>
          </a:ln>
        </p:spPr>
        <p:txBody>
          <a:bodyPr/>
          <a:lstStyle/>
          <a:p>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01."/>
          <p:cNvSpPr txBox="1"/>
          <p:nvPr>
            <p:ph type="body" idx="21"/>
          </p:nvPr>
        </p:nvSpPr>
        <p:spPr>
          <a:prstGeom prst="rect">
            <a:avLst/>
          </a:prstGeom>
        </p:spPr>
        <p:txBody>
          <a:bodyPr/>
          <a:lstStyle/>
          <a:p>
            <a:pPr/>
            <a:r>
              <a:t>01.</a:t>
            </a:r>
          </a:p>
        </p:txBody>
      </p:sp>
      <p:sp>
        <p:nvSpPr>
          <p:cNvPr id="631" name="Repetition &amp; recalculation methods…"/>
          <p:cNvSpPr/>
          <p:nvPr>
            <p:ph type="body" idx="22"/>
          </p:nvPr>
        </p:nvSpPr>
        <p:spPr>
          <a:prstGeom prst="rect">
            <a:avLst/>
          </a:prstGeom>
        </p:spPr>
        <p:txBody>
          <a:bodyPr anchor="t"/>
          <a:lstStyle/>
          <a:p>
            <a:pPr marL="0" indent="0" algn="just">
              <a:lnSpc>
                <a:spcPct val="100000"/>
              </a:lnSpc>
              <a:spcBef>
                <a:spcPts val="0"/>
              </a:spcBef>
              <a:buSzTx/>
              <a:buFontTx/>
              <a:buNone/>
              <a:defRPr sz="6000"/>
            </a:pPr>
          </a:p>
          <a:p>
            <a:pPr marL="0" indent="0" algn="just">
              <a:lnSpc>
                <a:spcPct val="100000"/>
              </a:lnSpc>
              <a:spcBef>
                <a:spcPts val="0"/>
              </a:spcBef>
              <a:buSzTx/>
              <a:buFontTx/>
              <a:buNone/>
              <a:defRPr sz="6000"/>
            </a:pPr>
            <a:r>
              <a:t>Repetition &amp; recalculation methods</a:t>
            </a:r>
          </a:p>
          <a:p>
            <a:pPr marL="0" indent="0" algn="just">
              <a:lnSpc>
                <a:spcPct val="100000"/>
              </a:lnSpc>
              <a:spcBef>
                <a:spcPts val="0"/>
              </a:spcBef>
              <a:buSzTx/>
              <a:buFontTx/>
              <a:buNone/>
              <a:defRPr sz="4500"/>
            </a:pPr>
          </a:p>
          <a:p>
            <a:pPr marL="291184" indent="-291184" algn="just">
              <a:lnSpc>
                <a:spcPct val="100000"/>
              </a:lnSpc>
              <a:spcBef>
                <a:spcPts val="0"/>
              </a:spcBef>
              <a:buFontTx/>
              <a:buChar char="-"/>
              <a:defRPr sz="4500"/>
            </a:pPr>
            <a:r>
              <a:t>StatCheck</a:t>
            </a:r>
          </a:p>
          <a:p>
            <a:pPr marL="291184" indent="-291184" algn="just">
              <a:lnSpc>
                <a:spcPct val="100000"/>
              </a:lnSpc>
              <a:spcBef>
                <a:spcPts val="0"/>
              </a:spcBef>
              <a:buFontTx/>
              <a:buChar char="-"/>
              <a:defRPr sz="4500"/>
            </a:pPr>
            <a:r>
              <a:t>GRIM</a:t>
            </a:r>
          </a:p>
          <a:p>
            <a:pPr marL="291184" indent="-291184" algn="just">
              <a:lnSpc>
                <a:spcPct val="100000"/>
              </a:lnSpc>
              <a:spcBef>
                <a:spcPts val="0"/>
              </a:spcBef>
              <a:buFontTx/>
              <a:buChar char="-"/>
              <a:defRPr sz="4500"/>
            </a:pPr>
          </a:p>
          <a:p>
            <a:pPr marL="0" indent="0" algn="ctr">
              <a:lnSpc>
                <a:spcPct val="100000"/>
              </a:lnSpc>
              <a:spcBef>
                <a:spcPts val="0"/>
              </a:spcBef>
              <a:buSzTx/>
              <a:buFontTx/>
              <a:buNone/>
              <a:defRPr sz="6100"/>
            </a:pPr>
            <a:r>
              <a:t>“two people rated the statement’s </a:t>
            </a:r>
          </a:p>
          <a:p>
            <a:pPr marL="0" indent="0" algn="ctr">
              <a:lnSpc>
                <a:spcPct val="100000"/>
              </a:lnSpc>
              <a:spcBef>
                <a:spcPts val="0"/>
              </a:spcBef>
              <a:buSzTx/>
              <a:buFontTx/>
              <a:buNone/>
              <a:defRPr sz="6100"/>
            </a:pPr>
            <a:r>
              <a:t>believability on a 1-5 scale (mean = 2.7)”</a:t>
            </a:r>
          </a:p>
          <a:p>
            <a:pPr marL="0" indent="0" algn="ctr">
              <a:lnSpc>
                <a:spcPct val="100000"/>
              </a:lnSpc>
              <a:spcBef>
                <a:spcPts val="0"/>
              </a:spcBef>
              <a:buSzTx/>
              <a:buFontTx/>
              <a:buNone/>
              <a:defRPr sz="3100"/>
            </a:pPr>
          </a:p>
          <a:p>
            <a:pPr marL="0" indent="0" algn="ctr">
              <a:lnSpc>
                <a:spcPct val="100000"/>
              </a:lnSpc>
              <a:spcBef>
                <a:spcPts val="0"/>
              </a:spcBef>
              <a:buSzTx/>
              <a:buFontTx/>
              <a:buNone/>
              <a:defRPr sz="6100"/>
            </a:pPr>
            <a:r>
              <a:t>    </a:t>
            </a:r>
            <a:r>
              <a:rPr>
                <a:solidFill>
                  <a:schemeClr val="accent1"/>
                </a:solidFill>
              </a:rPr>
              <a:t>➔   </a:t>
            </a:r>
            <a:r>
              <a:rPr i="1">
                <a:solidFill>
                  <a:schemeClr val="accent1"/>
                </a:solidFill>
              </a:rPr>
              <a:t>mean must end in .0 or .5</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01."/>
          <p:cNvSpPr txBox="1"/>
          <p:nvPr>
            <p:ph type="body" idx="21"/>
          </p:nvPr>
        </p:nvSpPr>
        <p:spPr>
          <a:prstGeom prst="rect">
            <a:avLst/>
          </a:prstGeom>
        </p:spPr>
        <p:txBody>
          <a:bodyPr/>
          <a:lstStyle/>
          <a:p>
            <a:pPr/>
            <a:r>
              <a:t>01.</a:t>
            </a:r>
          </a:p>
        </p:txBody>
      </p:sp>
      <p:sp>
        <p:nvSpPr>
          <p:cNvPr id="634" name="Repetition &amp; recalculation methods…"/>
          <p:cNvSpPr/>
          <p:nvPr>
            <p:ph type="body" idx="22"/>
          </p:nvPr>
        </p:nvSpPr>
        <p:spPr>
          <a:prstGeom prst="rect">
            <a:avLst/>
          </a:prstGeom>
        </p:spPr>
        <p:txBody>
          <a:bodyPr anchor="t"/>
          <a:lstStyle/>
          <a:p>
            <a:pPr marL="0" indent="0" algn="just">
              <a:lnSpc>
                <a:spcPct val="100000"/>
              </a:lnSpc>
              <a:spcBef>
                <a:spcPts val="0"/>
              </a:spcBef>
              <a:buSzTx/>
              <a:buFontTx/>
              <a:buNone/>
              <a:defRPr sz="6000"/>
            </a:pPr>
          </a:p>
          <a:p>
            <a:pPr marL="0" indent="0" algn="just">
              <a:lnSpc>
                <a:spcPct val="100000"/>
              </a:lnSpc>
              <a:spcBef>
                <a:spcPts val="0"/>
              </a:spcBef>
              <a:buSzTx/>
              <a:buFontTx/>
              <a:buNone/>
              <a:defRPr sz="6000"/>
            </a:pPr>
            <a:r>
              <a:t>Repetition &amp; recalculation methods</a:t>
            </a:r>
          </a:p>
          <a:p>
            <a:pPr marL="0" indent="0" algn="just">
              <a:lnSpc>
                <a:spcPct val="100000"/>
              </a:lnSpc>
              <a:spcBef>
                <a:spcPts val="0"/>
              </a:spcBef>
              <a:buSzTx/>
              <a:buFontTx/>
              <a:buNone/>
              <a:defRPr sz="4500"/>
            </a:pPr>
          </a:p>
          <a:p>
            <a:pPr marL="291184" indent="-291184" algn="just">
              <a:lnSpc>
                <a:spcPct val="100000"/>
              </a:lnSpc>
              <a:spcBef>
                <a:spcPts val="0"/>
              </a:spcBef>
              <a:buFontTx/>
              <a:buChar char="-"/>
              <a:defRPr sz="4500"/>
            </a:pPr>
            <a:r>
              <a:t>StatCheck</a:t>
            </a:r>
          </a:p>
          <a:p>
            <a:pPr marL="291184" indent="-291184" algn="just">
              <a:lnSpc>
                <a:spcPct val="100000"/>
              </a:lnSpc>
              <a:spcBef>
                <a:spcPts val="0"/>
              </a:spcBef>
              <a:buFontTx/>
              <a:buChar char="-"/>
              <a:defRPr sz="4500"/>
            </a:pPr>
            <a:r>
              <a:t>GRIM / GRIMMER / GRIMMEST</a:t>
            </a:r>
          </a:p>
          <a:p>
            <a:pPr marL="291184" indent="-291184" algn="just">
              <a:lnSpc>
                <a:spcPct val="100000"/>
              </a:lnSpc>
              <a:spcBef>
                <a:spcPts val="0"/>
              </a:spcBef>
              <a:buFontTx/>
              <a:buChar char="-"/>
              <a:defRPr sz="4500"/>
            </a:pPr>
            <a:r>
              <a:t>SPRITE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01."/>
          <p:cNvSpPr txBox="1"/>
          <p:nvPr>
            <p:ph type="body" idx="21"/>
          </p:nvPr>
        </p:nvSpPr>
        <p:spPr>
          <a:prstGeom prst="rect">
            <a:avLst/>
          </a:prstGeom>
        </p:spPr>
        <p:txBody>
          <a:bodyPr/>
          <a:lstStyle/>
          <a:p>
            <a:pPr/>
            <a:r>
              <a:t>01.</a:t>
            </a:r>
          </a:p>
        </p:txBody>
      </p:sp>
      <p:sp>
        <p:nvSpPr>
          <p:cNvPr id="637" name="Repetition &amp; recalculation methods…"/>
          <p:cNvSpPr/>
          <p:nvPr>
            <p:ph type="body" idx="22"/>
          </p:nvPr>
        </p:nvSpPr>
        <p:spPr>
          <a:prstGeom prst="rect">
            <a:avLst/>
          </a:prstGeom>
        </p:spPr>
        <p:txBody>
          <a:bodyPr anchor="t"/>
          <a:lstStyle/>
          <a:p>
            <a:pPr marL="0" indent="0" algn="just">
              <a:lnSpc>
                <a:spcPct val="100000"/>
              </a:lnSpc>
              <a:spcBef>
                <a:spcPts val="0"/>
              </a:spcBef>
              <a:buSzTx/>
              <a:buFontTx/>
              <a:buNone/>
              <a:defRPr sz="6000"/>
            </a:pPr>
          </a:p>
          <a:p>
            <a:pPr marL="0" indent="0" algn="just">
              <a:lnSpc>
                <a:spcPct val="100000"/>
              </a:lnSpc>
              <a:spcBef>
                <a:spcPts val="0"/>
              </a:spcBef>
              <a:buSzTx/>
              <a:buFontTx/>
              <a:buNone/>
              <a:defRPr sz="6000"/>
            </a:pPr>
            <a:r>
              <a:t>Repetition &amp; recalculation methods</a:t>
            </a:r>
          </a:p>
          <a:p>
            <a:pPr marL="0" indent="0" algn="just">
              <a:lnSpc>
                <a:spcPct val="100000"/>
              </a:lnSpc>
              <a:spcBef>
                <a:spcPts val="0"/>
              </a:spcBef>
              <a:buSzTx/>
              <a:buFontTx/>
              <a:buNone/>
              <a:defRPr sz="4500"/>
            </a:pPr>
          </a:p>
          <a:p>
            <a:pPr marL="291184" indent="-291184" algn="just">
              <a:lnSpc>
                <a:spcPct val="100000"/>
              </a:lnSpc>
              <a:spcBef>
                <a:spcPts val="0"/>
              </a:spcBef>
              <a:buFontTx/>
              <a:buChar char="-"/>
              <a:defRPr sz="4500"/>
            </a:pPr>
            <a:r>
              <a:t>StatCheck</a:t>
            </a:r>
          </a:p>
          <a:p>
            <a:pPr marL="291184" indent="-291184" algn="just">
              <a:lnSpc>
                <a:spcPct val="100000"/>
              </a:lnSpc>
              <a:spcBef>
                <a:spcPts val="0"/>
              </a:spcBef>
              <a:buFontTx/>
              <a:buChar char="-"/>
              <a:defRPr sz="4500"/>
            </a:pPr>
            <a:r>
              <a:t>GRIM / GRIMMER / GRIMMEST</a:t>
            </a:r>
          </a:p>
          <a:p>
            <a:pPr marL="291184" indent="-291184" algn="just">
              <a:lnSpc>
                <a:spcPct val="100000"/>
              </a:lnSpc>
              <a:spcBef>
                <a:spcPts val="0"/>
              </a:spcBef>
              <a:buFontTx/>
              <a:buChar char="-"/>
              <a:defRPr sz="4500"/>
            </a:pPr>
            <a:r>
              <a:t>SPRITE </a:t>
            </a:r>
          </a:p>
          <a:p>
            <a:pPr marL="291184" indent="-291184" algn="just">
              <a:lnSpc>
                <a:spcPct val="100000"/>
              </a:lnSpc>
              <a:spcBef>
                <a:spcPts val="0"/>
              </a:spcBef>
              <a:buFontTx/>
              <a:buChar char="-"/>
              <a:defRPr sz="4500"/>
            </a:pPr>
            <a:r>
              <a:t>RIVETS</a:t>
            </a:r>
          </a:p>
          <a:p>
            <a:pPr marL="291184" indent="-291184" algn="just">
              <a:lnSpc>
                <a:spcPct val="100000"/>
              </a:lnSpc>
              <a:spcBef>
                <a:spcPts val="0"/>
              </a:spcBef>
              <a:buFontTx/>
              <a:buChar char="-"/>
              <a:defRPr sz="4500"/>
            </a:pPr>
            <a:r>
              <a:t>DEBIT</a:t>
            </a:r>
          </a:p>
          <a:p>
            <a:pPr marL="291184" indent="-291184">
              <a:lnSpc>
                <a:spcPct val="100000"/>
              </a:lnSpc>
              <a:spcBef>
                <a:spcPts val="0"/>
              </a:spcBef>
              <a:buFontTx/>
              <a:buChar char="-"/>
              <a:defRPr sz="4500"/>
            </a:pPr>
            <a:r>
              <a:t>Reproduce effect-sizes &amp; test statistics from summary statistics</a:t>
            </a:r>
          </a:p>
          <a:p>
            <a:pPr marL="291184" indent="-291184" algn="just">
              <a:lnSpc>
                <a:spcPct val="100000"/>
              </a:lnSpc>
              <a:spcBef>
                <a:spcPts val="0"/>
              </a:spcBef>
              <a:buFontTx/>
              <a:buChar char="-"/>
              <a:defRPr sz="4500"/>
            </a:pPr>
            <a:r>
              <a:t>…</a:t>
            </a:r>
          </a:p>
          <a:p>
            <a:pPr marL="0" indent="0" algn="just">
              <a:lnSpc>
                <a:spcPct val="100000"/>
              </a:lnSpc>
              <a:spcBef>
                <a:spcPts val="0"/>
              </a:spcBef>
              <a:buSzTx/>
              <a:buFontTx/>
              <a:buNone/>
              <a:defRPr sz="4500"/>
            </a:pPr>
          </a:p>
          <a:p>
            <a:pPr marL="0" indent="0" algn="just">
              <a:lnSpc>
                <a:spcPct val="100000"/>
              </a:lnSpc>
              <a:spcBef>
                <a:spcPts val="0"/>
              </a:spcBef>
              <a:buSzTx/>
              <a:buFontTx/>
              <a:buNone/>
              <a:defRPr i="1" sz="4500"/>
            </a:pPr>
            <a:r>
              <a:t>R packages, vignettes, how-to guides, blogs, &amp; examples needed!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01."/>
          <p:cNvSpPr txBox="1"/>
          <p:nvPr>
            <p:ph type="body" idx="21"/>
          </p:nvPr>
        </p:nvSpPr>
        <p:spPr>
          <a:prstGeom prst="rect">
            <a:avLst/>
          </a:prstGeom>
        </p:spPr>
        <p:txBody>
          <a:bodyPr/>
          <a:lstStyle/>
          <a:p>
            <a:pPr/>
            <a:r>
              <a:t>01.</a:t>
            </a:r>
          </a:p>
        </p:txBody>
      </p:sp>
      <p:sp>
        <p:nvSpPr>
          <p:cNvPr id="640" name="‘Shoe-Leather’ error checking…"/>
          <p:cNvSpPr/>
          <p:nvPr/>
        </p:nvSpPr>
        <p:spPr>
          <a:xfrm>
            <a:off x="6312835" y="1840764"/>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just">
              <a:defRPr sz="6000"/>
            </a:pPr>
          </a:p>
          <a:p>
            <a:pPr algn="just">
              <a:defRPr sz="6000"/>
            </a:pPr>
            <a:r>
              <a:t>‘Shoe-Leather’ error checking</a:t>
            </a:r>
          </a:p>
          <a:p>
            <a:pPr algn="just">
              <a:defRPr sz="4500"/>
            </a:pPr>
          </a:p>
          <a:p>
            <a:pPr algn="just">
              <a:defRPr i="1" sz="4500"/>
            </a:pPr>
            <a:r>
              <a:t>Unfortunate lack of acronyms!</a:t>
            </a:r>
          </a:p>
          <a:p>
            <a:pPr algn="just">
              <a:defRPr sz="4500"/>
            </a:pPr>
          </a:p>
          <a:p>
            <a:pPr marL="291184" indent="-291184">
              <a:buSzPct val="100000"/>
              <a:buChar char="-"/>
              <a:defRPr sz="4500"/>
            </a:pPr>
            <a:r>
              <a:t>Full sample - exclusions = analytic sample size?</a:t>
            </a:r>
          </a:p>
          <a:p>
            <a:pPr marL="291184" indent="-291184">
              <a:buSzPct val="100000"/>
              <a:buChar char="-"/>
              <a:defRPr sz="4500"/>
            </a:pPr>
            <a:r>
              <a:t>Means inside scale range?</a:t>
            </a:r>
          </a:p>
          <a:p>
            <a:pPr lvl="2" marL="1053184" indent="-291184">
              <a:buSzPct val="100000"/>
              <a:buChar char="-"/>
              <a:defRPr sz="4500"/>
            </a:pPr>
            <a:r>
              <a:t>“Sum scores on the five-item scale (response options 1-7)    … Mean = 38.1” </a:t>
            </a:r>
            <a:r>
              <a:rPr>
                <a:solidFill>
                  <a:schemeClr val="accent1"/>
                </a:solidFill>
              </a:rPr>
              <a:t>➔ [5, 35]</a:t>
            </a:r>
          </a:p>
          <a:p>
            <a:pPr marL="291184" indent="-291184">
              <a:buSzPct val="100000"/>
              <a:buChar char="-"/>
              <a:defRPr sz="4500"/>
            </a:pPr>
            <a:r>
              <a:t>Point estimates inside the confidence intervals? </a:t>
            </a:r>
          </a:p>
          <a:p>
            <a:pPr lvl="2" marL="1053184" indent="-291184">
              <a:buSzPct val="100000"/>
              <a:buChar char="-"/>
              <a:defRPr sz="4500"/>
            </a:pPr>
            <a:r>
              <a:t>“</a:t>
            </a:r>
            <a:r>
              <a:rPr i="1"/>
              <a:t>β</a:t>
            </a:r>
            <a:r>
              <a:t> = .11, 95% CI [.27, .53]”</a:t>
            </a:r>
          </a:p>
          <a:p>
            <a:pPr marL="291184" indent="-291184">
              <a:buSzPct val="100000"/>
              <a:buChar char="-"/>
              <a:defRPr sz="4500"/>
            </a:pPr>
            <a:r>
              <a:t>…</a:t>
            </a:r>
          </a:p>
        </p:txBody>
      </p:sp>
      <p:sp>
        <p:nvSpPr>
          <p:cNvPr id="641" name="Nick Brown is king of this - but there are no training materials"/>
          <p:cNvSpPr txBox="1"/>
          <p:nvPr/>
        </p:nvSpPr>
        <p:spPr>
          <a:xfrm>
            <a:off x="6585740" y="11606962"/>
            <a:ext cx="14558519" cy="83877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just">
              <a:defRPr i="1" sz="4500"/>
            </a:lvl1pPr>
          </a:lstStyle>
          <a:p>
            <a:pPr/>
            <a:r>
              <a:t>Nick Brown is king of this - but there are no training materials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01."/>
          <p:cNvSpPr txBox="1"/>
          <p:nvPr>
            <p:ph type="body" idx="21"/>
          </p:nvPr>
        </p:nvSpPr>
        <p:spPr>
          <a:prstGeom prst="rect">
            <a:avLst/>
          </a:prstGeom>
        </p:spPr>
        <p:txBody>
          <a:bodyPr/>
          <a:lstStyle/>
          <a:p>
            <a:pPr/>
            <a:r>
              <a:t>01.</a:t>
            </a:r>
          </a:p>
        </p:txBody>
      </p:sp>
      <p:sp>
        <p:nvSpPr>
          <p:cNvPr id="644" name="Forest plot = funnel plot?…"/>
          <p:cNvSpPr/>
          <p:nvPr/>
        </p:nvSpPr>
        <p:spPr>
          <a:xfrm>
            <a:off x="6312835" y="1840764"/>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marL="319592" indent="-319592" algn="just">
              <a:buSzPct val="100000"/>
              <a:buChar char="-"/>
              <a:defRPr sz="4500"/>
            </a:pPr>
            <a:r>
              <a:t>Forest plot = funnel plot?</a:t>
            </a:r>
          </a:p>
          <a:p>
            <a:pPr lvl="2" marL="1081592" indent="-319592" algn="just">
              <a:buSzPct val="100000"/>
              <a:buChar char="-"/>
              <a:defRPr sz="3300"/>
            </a:pPr>
            <a:r>
              <a:t>From Vahey et al. (2015)</a:t>
            </a:r>
          </a:p>
        </p:txBody>
      </p:sp>
      <p:pic>
        <p:nvPicPr>
          <p:cNvPr id="645" name="Screenshot 2024-02-29 at 13.03.34.png" descr="Screenshot 2024-02-29 at 13.03.34.png"/>
          <p:cNvPicPr>
            <a:picLocks noChangeAspect="1"/>
          </p:cNvPicPr>
          <p:nvPr/>
        </p:nvPicPr>
        <p:blipFill>
          <a:blip r:embed="rId2">
            <a:extLst/>
          </a:blip>
          <a:stretch>
            <a:fillRect/>
          </a:stretch>
        </p:blipFill>
        <p:spPr>
          <a:xfrm>
            <a:off x="5469549" y="4191808"/>
            <a:ext cx="9507379" cy="6977038"/>
          </a:xfrm>
          <a:prstGeom prst="rect">
            <a:avLst/>
          </a:prstGeom>
          <a:ln w="12700">
            <a:miter lim="400000"/>
          </a:ln>
        </p:spPr>
      </p:pic>
      <p:pic>
        <p:nvPicPr>
          <p:cNvPr id="646" name="scatter plot.png" descr="scatter plot.png"/>
          <p:cNvPicPr>
            <a:picLocks noChangeAspect="1"/>
          </p:cNvPicPr>
          <p:nvPr/>
        </p:nvPicPr>
        <p:blipFill>
          <a:blip r:embed="rId3">
            <a:extLst/>
          </a:blip>
          <a:srcRect l="0" t="3051" r="0" b="3051"/>
          <a:stretch>
            <a:fillRect/>
          </a:stretch>
        </p:blipFill>
        <p:spPr>
          <a:xfrm>
            <a:off x="15117908" y="4211242"/>
            <a:ext cx="8556333" cy="693804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01."/>
          <p:cNvSpPr txBox="1"/>
          <p:nvPr>
            <p:ph type="body" idx="21"/>
          </p:nvPr>
        </p:nvSpPr>
        <p:spPr>
          <a:prstGeom prst="rect">
            <a:avLst/>
          </a:prstGeom>
        </p:spPr>
        <p:txBody>
          <a:bodyPr/>
          <a:lstStyle/>
          <a:p>
            <a:pPr/>
            <a:r>
              <a:t>01.</a:t>
            </a:r>
          </a:p>
        </p:txBody>
      </p:sp>
      <p:sp>
        <p:nvSpPr>
          <p:cNvPr id="649" name="Meta-analysis effect sizes = effect sizes in original paper?…"/>
          <p:cNvSpPr/>
          <p:nvPr/>
        </p:nvSpPr>
        <p:spPr>
          <a:xfrm>
            <a:off x="6312835" y="1840764"/>
            <a:ext cx="16362131"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marL="319592" indent="-319592" algn="just">
              <a:buSzPct val="100000"/>
              <a:buChar char="-"/>
              <a:defRPr sz="4500"/>
            </a:pPr>
            <a:r>
              <a:t>Meta-analysis effect sizes = effect sizes in original paper?</a:t>
            </a:r>
          </a:p>
          <a:p>
            <a:pPr lvl="2" marL="1081592" indent="-319592" algn="just">
              <a:buSzPct val="100000"/>
              <a:buChar char="-"/>
              <a:defRPr sz="3300"/>
            </a:pPr>
            <a:r>
              <a:t>See Maassen et al. (2020)</a:t>
            </a:r>
          </a:p>
        </p:txBody>
      </p:sp>
      <p:pic>
        <p:nvPicPr>
          <p:cNvPr id="650" name="Screenshot 2024-02-29 at 13.06.16.png" descr="Screenshot 2024-02-29 at 13.06.16.png"/>
          <p:cNvPicPr>
            <a:picLocks noChangeAspect="1"/>
          </p:cNvPicPr>
          <p:nvPr/>
        </p:nvPicPr>
        <p:blipFill>
          <a:blip r:embed="rId2">
            <a:extLst/>
          </a:blip>
          <a:stretch>
            <a:fillRect/>
          </a:stretch>
        </p:blipFill>
        <p:spPr>
          <a:xfrm>
            <a:off x="10268760" y="3808067"/>
            <a:ext cx="8450282" cy="846500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01."/>
          <p:cNvSpPr txBox="1"/>
          <p:nvPr>
            <p:ph type="body" idx="21"/>
          </p:nvPr>
        </p:nvSpPr>
        <p:spPr>
          <a:prstGeom prst="rect">
            <a:avLst/>
          </a:prstGeom>
        </p:spPr>
        <p:txBody>
          <a:bodyPr/>
          <a:lstStyle/>
          <a:p>
            <a:pPr/>
            <a:r>
              <a:t>01.</a:t>
            </a:r>
          </a:p>
        </p:txBody>
      </p:sp>
      <p:sp>
        <p:nvSpPr>
          <p:cNvPr id="653" name="Inferential &amp; argumentation errors…"/>
          <p:cNvSpPr/>
          <p:nvPr/>
        </p:nvSpPr>
        <p:spPr>
          <a:xfrm>
            <a:off x="2231166" y="1840764"/>
            <a:ext cx="15854303" cy="10034472"/>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just">
              <a:defRPr sz="6000"/>
            </a:pPr>
          </a:p>
          <a:p>
            <a:pPr algn="just">
              <a:defRPr sz="6000"/>
            </a:pPr>
            <a:r>
              <a:t>Inferential &amp; argumentation errors</a:t>
            </a:r>
          </a:p>
          <a:p>
            <a:pPr algn="just">
              <a:defRPr sz="4500"/>
            </a:pPr>
          </a:p>
          <a:p>
            <a:pPr marL="319592" indent="-319592">
              <a:spcBef>
                <a:spcPts val="800"/>
              </a:spcBef>
              <a:buSzPct val="100000"/>
              <a:buChar char="-"/>
              <a:defRPr sz="4500"/>
            </a:pPr>
            <a:r>
              <a:t>Citation errors</a:t>
            </a:r>
          </a:p>
          <a:p>
            <a:pPr lvl="1" marL="744980" indent="-363980">
              <a:spcBef>
                <a:spcPts val="800"/>
              </a:spcBef>
              <a:buSzPct val="100000"/>
              <a:buChar char="-"/>
              <a:defRPr sz="4500"/>
            </a:pPr>
            <a:r>
              <a:t>9% completely mischaracterised </a:t>
            </a:r>
            <a:r>
              <a:rPr sz="3000"/>
              <a:t>(Cobb et al, 2023)</a:t>
            </a:r>
          </a:p>
          <a:p>
            <a:pPr marL="319592" indent="-319592">
              <a:spcBef>
                <a:spcPts val="800"/>
              </a:spcBef>
              <a:buSzPct val="100000"/>
              <a:buChar char="-"/>
              <a:defRPr sz="4500"/>
            </a:pPr>
            <a:r>
              <a:t>Difference between signif. &amp; non-signif. is not itself significant </a:t>
            </a:r>
            <a:r>
              <a:rPr sz="3000"/>
              <a:t>(Gelman, 2006)</a:t>
            </a:r>
            <a:endParaRPr sz="3000"/>
          </a:p>
          <a:p>
            <a:pPr marL="319592" indent="-319592">
              <a:spcBef>
                <a:spcPts val="800"/>
              </a:spcBef>
              <a:buSzPct val="100000"/>
              <a:buChar char="-"/>
              <a:defRPr sz="4500"/>
            </a:pPr>
            <a:r>
              <a:t>Reverse causality</a:t>
            </a:r>
          </a:p>
          <a:p>
            <a:pPr lvl="1" marL="744980" indent="-363980">
              <a:spcBef>
                <a:spcPts val="800"/>
              </a:spcBef>
              <a:buSzPct val="100000"/>
              <a:buChar char="-"/>
              <a:defRPr sz="4500"/>
            </a:pPr>
            <a:r>
              <a:t>Suicide literature:  current depression “predicts” historic suicide attempt</a:t>
            </a:r>
          </a:p>
          <a:p>
            <a:pPr lvl="1" marL="744980" indent="-363980">
              <a:spcBef>
                <a:spcPts val="800"/>
              </a:spcBef>
              <a:buSzPct val="100000"/>
              <a:buChar char="-"/>
              <a:defRPr sz="4500"/>
            </a:pPr>
            <a:r>
              <a:t>Confusing DV/IV </a:t>
            </a:r>
            <a:r>
              <a:rPr sz="3000"/>
              <a:t>(Fried &amp; Kievit, 2015)</a:t>
            </a:r>
            <a:endParaRPr sz="3000"/>
          </a:p>
          <a:p>
            <a:pPr marL="363980" indent="-363980">
              <a:spcBef>
                <a:spcPts val="800"/>
              </a:spcBef>
              <a:buSzPct val="100000"/>
              <a:buChar char="-"/>
              <a:defRPr sz="4500"/>
            </a:pPr>
            <a:r>
              <a: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01."/>
          <p:cNvSpPr txBox="1"/>
          <p:nvPr>
            <p:ph type="body" idx="21"/>
          </p:nvPr>
        </p:nvSpPr>
        <p:spPr>
          <a:prstGeom prst="rect">
            <a:avLst/>
          </a:prstGeom>
        </p:spPr>
        <p:txBody>
          <a:bodyPr/>
          <a:lstStyle/>
          <a:p>
            <a:pPr/>
            <a:r>
              <a:t>01.</a:t>
            </a:r>
          </a:p>
        </p:txBody>
      </p:sp>
      <p:sp>
        <p:nvSpPr>
          <p:cNvPr id="656" name="A foreseeable output:…"/>
          <p:cNvSpPr/>
          <p:nvPr>
            <p:ph type="body" idx="22"/>
          </p:nvPr>
        </p:nvSpPr>
        <p:spPr>
          <a:xfrm>
            <a:off x="4909242" y="1794915"/>
            <a:ext cx="14565516" cy="10610947"/>
          </a:xfrm>
          <a:prstGeom prst="rect">
            <a:avLst/>
          </a:prstGeom>
        </p:spPr>
        <p:txBody>
          <a:bodyPr/>
          <a:lstStyle/>
          <a:p>
            <a:pPr algn="ctr">
              <a:defRPr sz="4500"/>
            </a:pPr>
            <a:r>
              <a:t>A foreseeable output:</a:t>
            </a:r>
          </a:p>
          <a:p>
            <a:pPr algn="ctr">
              <a:defRPr b="1" sz="6500"/>
            </a:pPr>
            <a:r>
              <a:t>A handbook for error detection </a:t>
            </a:r>
          </a:p>
          <a:p>
            <a:pPr>
              <a:defRPr sz="4500"/>
            </a:pPr>
          </a:p>
          <a:p>
            <a:pPr marL="319592" indent="-319592" algn="l">
              <a:spcBef>
                <a:spcPts val="800"/>
              </a:spcBef>
              <a:buSzPct val="100000"/>
              <a:buChar char="-"/>
              <a:defRPr sz="5000"/>
            </a:pPr>
            <a:r>
              <a:t>What do you have? </a:t>
            </a:r>
          </a:p>
          <a:p>
            <a:pPr lvl="2" marL="1081592" indent="-319592">
              <a:lnSpc>
                <a:spcPct val="100000"/>
              </a:lnSpc>
              <a:spcBef>
                <a:spcPts val="800"/>
              </a:spcBef>
              <a:buFontTx/>
              <a:buChar char="-"/>
              <a:defRPr sz="3500"/>
            </a:pPr>
            <a:r>
              <a:t>Article, measures, data, code, the original authors’ good-will?</a:t>
            </a:r>
          </a:p>
          <a:p>
            <a:pPr marL="319592" indent="-319592" algn="l">
              <a:spcBef>
                <a:spcPts val="800"/>
              </a:spcBef>
              <a:buSzPct val="100000"/>
              <a:buChar char="-"/>
              <a:defRPr sz="5000"/>
            </a:pPr>
            <a:r>
              <a:t>How can you get more?</a:t>
            </a:r>
          </a:p>
          <a:p>
            <a:pPr lvl="2" marL="1081592" indent="-319592">
              <a:lnSpc>
                <a:spcPct val="100000"/>
              </a:lnSpc>
              <a:spcBef>
                <a:spcPts val="800"/>
              </a:spcBef>
              <a:buFontTx/>
              <a:buChar char="-"/>
              <a:defRPr sz="3500"/>
            </a:pPr>
            <a:r>
              <a:t>Extracting additional data (plots, tables, summary statistics, asking)</a:t>
            </a:r>
          </a:p>
          <a:p>
            <a:pPr marL="319592" indent="-319592" algn="l">
              <a:spcBef>
                <a:spcPts val="800"/>
              </a:spcBef>
              <a:buSzPct val="100000"/>
              <a:buChar char="-"/>
              <a:defRPr sz="5000"/>
            </a:pPr>
            <a:r>
              <a:t>What could you check?</a:t>
            </a:r>
          </a:p>
          <a:p>
            <a:pPr marL="319592" indent="-319592" algn="l">
              <a:spcBef>
                <a:spcPts val="800"/>
              </a:spcBef>
              <a:buSzPct val="100000"/>
              <a:buChar char="-"/>
              <a:defRPr sz="5000"/>
            </a:pPr>
            <a:r>
              <a:t>How to prioritise?</a:t>
            </a:r>
          </a:p>
          <a:p>
            <a:pPr lvl="2" marL="1081592" indent="-319592">
              <a:lnSpc>
                <a:spcPct val="100000"/>
              </a:lnSpc>
              <a:spcBef>
                <a:spcPts val="800"/>
              </a:spcBef>
              <a:buFontTx/>
              <a:buChar char="-"/>
              <a:defRPr sz="3500"/>
            </a:pPr>
            <a:r>
              <a:t>What are the authors’ claims? (Scheel, 2022)</a:t>
            </a:r>
          </a:p>
          <a:p>
            <a:pPr marL="319592" indent="-319592" algn="l">
              <a:spcBef>
                <a:spcPts val="800"/>
              </a:spcBef>
              <a:buSzPct val="100000"/>
              <a:buChar char="-"/>
              <a:defRPr sz="5000"/>
            </a:pPr>
            <a:r>
              <a:t>How to ensure reproducibility of checks?</a:t>
            </a:r>
          </a:p>
          <a:p>
            <a:pPr marL="319592" indent="-319592" algn="l">
              <a:spcBef>
                <a:spcPts val="800"/>
              </a:spcBef>
              <a:buSzPct val="100000"/>
              <a:buChar char="-"/>
              <a:defRPr sz="5000"/>
            </a:pPr>
            <a:r>
              <a:t>How to effectively communicate error checks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8" name="Screenshot 2024-02-27 at 11.02.52.png" descr="Screenshot 2024-02-27 at 11.02.52.png"/>
          <p:cNvPicPr>
            <a:picLocks noChangeAspect="1"/>
          </p:cNvPicPr>
          <p:nvPr/>
        </p:nvPicPr>
        <p:blipFill>
          <a:blip r:embed="rId2">
            <a:extLst/>
          </a:blip>
          <a:srcRect l="14847" t="53576" r="0" b="22825"/>
          <a:stretch>
            <a:fillRect/>
          </a:stretch>
        </p:blipFill>
        <p:spPr>
          <a:xfrm>
            <a:off x="12125827" y="2570196"/>
            <a:ext cx="12187800" cy="4756562"/>
          </a:xfrm>
          <a:prstGeom prst="rect">
            <a:avLst/>
          </a:prstGeom>
          <a:ln w="12700">
            <a:miter lim="400000"/>
          </a:ln>
        </p:spPr>
      </p:pic>
      <p:pic>
        <p:nvPicPr>
          <p:cNvPr id="459" name="Screenshot 2024-02-27 at 11.02.52.png" descr="Screenshot 2024-02-27 at 11.02.52.png"/>
          <p:cNvPicPr>
            <a:picLocks noChangeAspect="1"/>
          </p:cNvPicPr>
          <p:nvPr/>
        </p:nvPicPr>
        <p:blipFill>
          <a:blip r:embed="rId2">
            <a:extLst/>
          </a:blip>
          <a:srcRect l="0" t="5617" r="14755" b="69168"/>
          <a:stretch>
            <a:fillRect/>
          </a:stretch>
        </p:blipFill>
        <p:spPr>
          <a:xfrm>
            <a:off x="0" y="2546072"/>
            <a:ext cx="12200782" cy="5082215"/>
          </a:xfrm>
          <a:prstGeom prst="rect">
            <a:avLst/>
          </a:prstGeom>
          <a:ln w="12700">
            <a:miter lim="400000"/>
          </a:ln>
        </p:spPr>
      </p:pic>
      <p:pic>
        <p:nvPicPr>
          <p:cNvPr id="460" name="Screenshot 2024-02-27 at 11.02.52.png" descr="Screenshot 2024-02-27 at 11.02.52.png"/>
          <p:cNvPicPr>
            <a:picLocks noChangeAspect="1"/>
          </p:cNvPicPr>
          <p:nvPr/>
        </p:nvPicPr>
        <p:blipFill>
          <a:blip r:embed="rId2">
            <a:extLst/>
          </a:blip>
          <a:srcRect l="0" t="30831" r="14755" b="45756"/>
          <a:stretch>
            <a:fillRect/>
          </a:stretch>
        </p:blipFill>
        <p:spPr>
          <a:xfrm>
            <a:off x="3329004" y="7509066"/>
            <a:ext cx="12200782" cy="4718938"/>
          </a:xfrm>
          <a:prstGeom prst="rect">
            <a:avLst/>
          </a:prstGeom>
          <a:ln w="12700">
            <a:miter lim="400000"/>
          </a:ln>
        </p:spPr>
      </p:pic>
      <p:pic>
        <p:nvPicPr>
          <p:cNvPr id="461" name="Screenshot 2024-02-27 at 11.02.52.png" descr="Screenshot 2024-02-27 at 11.02.52.png"/>
          <p:cNvPicPr>
            <a:picLocks noChangeAspect="1"/>
          </p:cNvPicPr>
          <p:nvPr/>
        </p:nvPicPr>
        <p:blipFill>
          <a:blip r:embed="rId2">
            <a:extLst/>
          </a:blip>
          <a:srcRect l="38039" t="77024" r="0" b="0"/>
          <a:stretch>
            <a:fillRect/>
          </a:stretch>
        </p:blipFill>
        <p:spPr>
          <a:xfrm>
            <a:off x="15437565" y="7528299"/>
            <a:ext cx="8868278" cy="4631071"/>
          </a:xfrm>
          <a:prstGeom prst="rect">
            <a:avLst/>
          </a:prstGeom>
          <a:ln w="12700">
            <a:miter lim="400000"/>
          </a:ln>
        </p:spPr>
      </p:pic>
      <p:pic>
        <p:nvPicPr>
          <p:cNvPr id="462" name="Screenshot 2024-02-27 at 11.02.52.png" descr="Screenshot 2024-02-27 at 11.02.52.png"/>
          <p:cNvPicPr>
            <a:picLocks noChangeAspect="1"/>
          </p:cNvPicPr>
          <p:nvPr/>
        </p:nvPicPr>
        <p:blipFill>
          <a:blip r:embed="rId2">
            <a:extLst/>
          </a:blip>
          <a:srcRect l="34135" t="0" r="34696" b="93461"/>
          <a:stretch>
            <a:fillRect/>
          </a:stretch>
        </p:blipFill>
        <p:spPr>
          <a:xfrm>
            <a:off x="9652198" y="887289"/>
            <a:ext cx="5079588" cy="1500644"/>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01."/>
          <p:cNvSpPr txBox="1"/>
          <p:nvPr>
            <p:ph type="body" idx="21"/>
          </p:nvPr>
        </p:nvSpPr>
        <p:spPr>
          <a:prstGeom prst="rect">
            <a:avLst/>
          </a:prstGeom>
        </p:spPr>
        <p:txBody>
          <a:bodyPr/>
          <a:lstStyle/>
          <a:p>
            <a:pPr/>
            <a:r>
              <a:t>01.</a:t>
            </a:r>
          </a:p>
        </p:txBody>
      </p:sp>
      <p:sp>
        <p:nvSpPr>
          <p:cNvPr id="659" name="What’s wrong with these correlations?"/>
          <p:cNvSpPr/>
          <p:nvPr>
            <p:ph type="body" idx="22"/>
          </p:nvPr>
        </p:nvSpPr>
        <p:spPr>
          <a:xfrm>
            <a:off x="2039990" y="1821419"/>
            <a:ext cx="20304020" cy="10610948"/>
          </a:xfrm>
          <a:prstGeom prst="rect">
            <a:avLst/>
          </a:prstGeom>
        </p:spPr>
        <p:txBody>
          <a:bodyPr/>
          <a:lstStyle/>
          <a:p>
            <a:pPr algn="ctr">
              <a:defRPr b="1" sz="5600"/>
            </a:pPr>
            <a:r>
              <a:t>What’s wrong with these correlations?</a:t>
            </a:r>
          </a:p>
          <a:p>
            <a:pPr/>
          </a:p>
        </p:txBody>
      </p:sp>
      <p:grpSp>
        <p:nvGrpSpPr>
          <p:cNvPr id="669" name="Group"/>
          <p:cNvGrpSpPr/>
          <p:nvPr/>
        </p:nvGrpSpPr>
        <p:grpSpPr>
          <a:xfrm>
            <a:off x="8233156" y="3917376"/>
            <a:ext cx="7917689" cy="6965048"/>
            <a:chOff x="0" y="0"/>
            <a:chExt cx="7917688" cy="6965046"/>
          </a:xfrm>
        </p:grpSpPr>
        <p:sp>
          <p:nvSpPr>
            <p:cNvPr id="660" name="A"/>
            <p:cNvSpPr/>
            <p:nvPr/>
          </p:nvSpPr>
          <p:spPr>
            <a:xfrm>
              <a:off x="0" y="3584489"/>
              <a:ext cx="1694471" cy="1727985"/>
            </a:xfrm>
            <a:prstGeom prst="ellipse">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6200">
                  <a:solidFill>
                    <a:srgbClr val="FFFFFF"/>
                  </a:solidFill>
                </a:defRPr>
              </a:lvl1pPr>
            </a:lstStyle>
            <a:p>
              <a:pPr/>
              <a:r>
                <a:t>A</a:t>
              </a:r>
            </a:p>
          </p:txBody>
        </p:sp>
        <p:sp>
          <p:nvSpPr>
            <p:cNvPr id="661" name="C"/>
            <p:cNvSpPr/>
            <p:nvPr/>
          </p:nvSpPr>
          <p:spPr>
            <a:xfrm>
              <a:off x="4759605" y="4172757"/>
              <a:ext cx="1694472" cy="1727985"/>
            </a:xfrm>
            <a:prstGeom prst="ellipse">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6200">
                  <a:solidFill>
                    <a:srgbClr val="FFFFFF"/>
                  </a:solidFill>
                </a:defRPr>
              </a:lvl1pPr>
            </a:lstStyle>
            <a:p>
              <a:pPr/>
              <a:r>
                <a:t>C</a:t>
              </a:r>
            </a:p>
          </p:txBody>
        </p:sp>
        <p:sp>
          <p:nvSpPr>
            <p:cNvPr id="662" name="B"/>
            <p:cNvSpPr/>
            <p:nvPr/>
          </p:nvSpPr>
          <p:spPr>
            <a:xfrm>
              <a:off x="4759605" y="0"/>
              <a:ext cx="1694472" cy="1727985"/>
            </a:xfrm>
            <a:prstGeom prst="ellipse">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6200">
                  <a:solidFill>
                    <a:srgbClr val="FFFFFF"/>
                  </a:solidFill>
                </a:defRPr>
              </a:lvl1pPr>
            </a:lstStyle>
            <a:p>
              <a:pPr/>
              <a:r>
                <a:t>B</a:t>
              </a:r>
            </a:p>
          </p:txBody>
        </p:sp>
        <p:cxnSp>
          <p:nvCxnSpPr>
            <p:cNvPr id="663" name="Connection Line"/>
            <p:cNvCxnSpPr>
              <a:stCxn id="660" idx="0"/>
              <a:endCxn id="662" idx="0"/>
            </p:cNvCxnSpPr>
            <p:nvPr/>
          </p:nvCxnSpPr>
          <p:spPr>
            <a:xfrm flipV="1">
              <a:off x="847235" y="863992"/>
              <a:ext cx="4759607" cy="3584490"/>
            </a:xfrm>
            <a:prstGeom prst="straightConnector1">
              <a:avLst/>
            </a:prstGeom>
            <a:ln w="76200" cap="flat">
              <a:solidFill>
                <a:srgbClr val="000000"/>
              </a:solidFill>
              <a:prstDash val="solid"/>
              <a:miter lim="400000"/>
            </a:ln>
            <a:effectLst/>
          </p:spPr>
        </p:cxnSp>
        <p:cxnSp>
          <p:nvCxnSpPr>
            <p:cNvPr id="664" name="Connection Line"/>
            <p:cNvCxnSpPr>
              <a:stCxn id="661" idx="0"/>
              <a:endCxn id="662" idx="0"/>
            </p:cNvCxnSpPr>
            <p:nvPr/>
          </p:nvCxnSpPr>
          <p:spPr>
            <a:xfrm flipV="1">
              <a:off x="5606841" y="863992"/>
              <a:ext cx="1" cy="4172758"/>
            </a:xfrm>
            <a:prstGeom prst="straightConnector1">
              <a:avLst/>
            </a:prstGeom>
            <a:ln w="76200" cap="flat">
              <a:solidFill>
                <a:srgbClr val="000000"/>
              </a:solidFill>
              <a:prstDash val="solid"/>
              <a:miter lim="400000"/>
            </a:ln>
            <a:effectLst/>
          </p:spPr>
        </p:cxnSp>
        <p:cxnSp>
          <p:nvCxnSpPr>
            <p:cNvPr id="665" name="Connection Line"/>
            <p:cNvCxnSpPr>
              <a:stCxn id="661" idx="0"/>
              <a:endCxn id="660" idx="0"/>
            </p:cNvCxnSpPr>
            <p:nvPr/>
          </p:nvCxnSpPr>
          <p:spPr>
            <a:xfrm flipH="1" flipV="1">
              <a:off x="847235" y="4448481"/>
              <a:ext cx="4759607" cy="588269"/>
            </a:xfrm>
            <a:prstGeom prst="straightConnector1">
              <a:avLst/>
            </a:prstGeom>
            <a:ln w="76200" cap="flat">
              <a:solidFill>
                <a:srgbClr val="000000"/>
              </a:solidFill>
              <a:prstDash val="solid"/>
              <a:miter lim="400000"/>
            </a:ln>
            <a:effectLst/>
          </p:spPr>
        </p:cxnSp>
        <p:sp>
          <p:nvSpPr>
            <p:cNvPr id="666" name="r = .79"/>
            <p:cNvSpPr txBox="1"/>
            <p:nvPr/>
          </p:nvSpPr>
          <p:spPr>
            <a:xfrm>
              <a:off x="151899" y="587349"/>
              <a:ext cx="2313563" cy="1110885"/>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2438338">
                <a:defRPr sz="6200">
                  <a:solidFill>
                    <a:srgbClr val="000000"/>
                  </a:solidFill>
                </a:defRPr>
              </a:pPr>
              <a:r>
                <a:rPr i="1"/>
                <a:t>r</a:t>
              </a:r>
              <a:r>
                <a:t> = .79</a:t>
              </a:r>
            </a:p>
          </p:txBody>
        </p:sp>
        <p:sp>
          <p:nvSpPr>
            <p:cNvPr id="667" name="r = .66"/>
            <p:cNvSpPr txBox="1"/>
            <p:nvPr/>
          </p:nvSpPr>
          <p:spPr>
            <a:xfrm>
              <a:off x="1933277" y="5854162"/>
              <a:ext cx="2313564" cy="1110885"/>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2438338">
                <a:defRPr sz="6200">
                  <a:solidFill>
                    <a:srgbClr val="000000"/>
                  </a:solidFill>
                </a:defRPr>
              </a:pPr>
              <a:r>
                <a:rPr i="1"/>
                <a:t>r</a:t>
              </a:r>
              <a:r>
                <a:t> = .66</a:t>
              </a:r>
            </a:p>
          </p:txBody>
        </p:sp>
        <p:sp>
          <p:nvSpPr>
            <p:cNvPr id="668" name="r = -.10"/>
            <p:cNvSpPr txBox="1"/>
            <p:nvPr/>
          </p:nvSpPr>
          <p:spPr>
            <a:xfrm>
              <a:off x="5468296" y="2394928"/>
              <a:ext cx="2449393" cy="1110885"/>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2438338">
                <a:defRPr sz="6200">
                  <a:solidFill>
                    <a:srgbClr val="000000"/>
                  </a:solidFill>
                </a:defRPr>
              </a:pPr>
              <a:r>
                <a:rPr i="1"/>
                <a:t>r</a:t>
              </a:r>
              <a:r>
                <a:t> = -.10</a:t>
              </a:r>
            </a:p>
          </p:txBody>
        </p:sp>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01."/>
          <p:cNvSpPr txBox="1"/>
          <p:nvPr>
            <p:ph type="body" idx="21"/>
          </p:nvPr>
        </p:nvSpPr>
        <p:spPr>
          <a:prstGeom prst="rect">
            <a:avLst/>
          </a:prstGeom>
        </p:spPr>
        <p:txBody>
          <a:bodyPr/>
          <a:lstStyle/>
          <a:p>
            <a:pPr/>
            <a:r>
              <a:t>01.</a:t>
            </a:r>
          </a:p>
        </p:txBody>
      </p:sp>
      <p:sp>
        <p:nvSpPr>
          <p:cNvPr id="674" name="What’s wrong with these correlations?"/>
          <p:cNvSpPr/>
          <p:nvPr>
            <p:ph type="body" idx="22"/>
          </p:nvPr>
        </p:nvSpPr>
        <p:spPr>
          <a:xfrm>
            <a:off x="2039990" y="1821419"/>
            <a:ext cx="20304020" cy="10610948"/>
          </a:xfrm>
          <a:prstGeom prst="rect">
            <a:avLst/>
          </a:prstGeom>
        </p:spPr>
        <p:txBody>
          <a:bodyPr/>
          <a:lstStyle/>
          <a:p>
            <a:pPr algn="ctr">
              <a:defRPr b="1" sz="5600"/>
            </a:pPr>
            <a:r>
              <a:t>What’s wrong with these correlations?</a:t>
            </a:r>
          </a:p>
          <a:p>
            <a:pPr/>
          </a:p>
        </p:txBody>
      </p:sp>
      <p:sp>
        <p:nvSpPr>
          <p:cNvPr id="675" name="Can’t be this low!…"/>
          <p:cNvSpPr txBox="1"/>
          <p:nvPr/>
        </p:nvSpPr>
        <p:spPr>
          <a:xfrm>
            <a:off x="17778993" y="8158641"/>
            <a:ext cx="5106214" cy="1762789"/>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2438338">
              <a:lnSpc>
                <a:spcPct val="90000"/>
              </a:lnSpc>
              <a:defRPr sz="5600">
                <a:solidFill>
                  <a:schemeClr val="accent1"/>
                </a:solidFill>
              </a:defRPr>
            </a:pPr>
            <a:r>
              <a:rPr i="1"/>
              <a:t>Can’t be this low!</a:t>
            </a:r>
            <a:endParaRPr i="1"/>
          </a:p>
          <a:p>
            <a:pPr algn="ctr" defTabSz="2438338">
              <a:lnSpc>
                <a:spcPct val="90000"/>
              </a:lnSpc>
              <a:defRPr sz="5600">
                <a:solidFill>
                  <a:schemeClr val="accent1"/>
                </a:solidFill>
              </a:defRPr>
            </a:pPr>
            <a:r>
              <a:t>[.06, .98] </a:t>
            </a:r>
          </a:p>
        </p:txBody>
      </p:sp>
      <p:sp>
        <p:nvSpPr>
          <p:cNvPr id="676" name="Line"/>
          <p:cNvSpPr/>
          <p:nvPr/>
        </p:nvSpPr>
        <p:spPr>
          <a:xfrm flipH="1" flipV="1">
            <a:off x="16134887" y="7158081"/>
            <a:ext cx="1637359" cy="1156131"/>
          </a:xfrm>
          <a:prstGeom prst="line">
            <a:avLst/>
          </a:prstGeom>
          <a:ln w="88900">
            <a:solidFill>
              <a:schemeClr val="accent1"/>
            </a:solidFill>
            <a:miter/>
            <a:tailEnd type="triangle"/>
          </a:ln>
        </p:spPr>
        <p:txBody>
          <a:bodyPr tIns="91439" bIns="91439"/>
          <a:lstStyle/>
          <a:p>
            <a:pPr/>
          </a:p>
        </p:txBody>
      </p:sp>
      <p:grpSp>
        <p:nvGrpSpPr>
          <p:cNvPr id="686" name="Group"/>
          <p:cNvGrpSpPr/>
          <p:nvPr/>
        </p:nvGrpSpPr>
        <p:grpSpPr>
          <a:xfrm>
            <a:off x="8233156" y="3917376"/>
            <a:ext cx="7917689" cy="6965048"/>
            <a:chOff x="0" y="0"/>
            <a:chExt cx="7917688" cy="6965046"/>
          </a:xfrm>
        </p:grpSpPr>
        <p:sp>
          <p:nvSpPr>
            <p:cNvPr id="677" name="A"/>
            <p:cNvSpPr/>
            <p:nvPr/>
          </p:nvSpPr>
          <p:spPr>
            <a:xfrm>
              <a:off x="0" y="3584489"/>
              <a:ext cx="1694471" cy="1727985"/>
            </a:xfrm>
            <a:prstGeom prst="ellipse">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6200">
                  <a:solidFill>
                    <a:srgbClr val="FFFFFF"/>
                  </a:solidFill>
                </a:defRPr>
              </a:lvl1pPr>
            </a:lstStyle>
            <a:p>
              <a:pPr/>
              <a:r>
                <a:t>A</a:t>
              </a:r>
            </a:p>
          </p:txBody>
        </p:sp>
        <p:sp>
          <p:nvSpPr>
            <p:cNvPr id="678" name="C"/>
            <p:cNvSpPr/>
            <p:nvPr/>
          </p:nvSpPr>
          <p:spPr>
            <a:xfrm>
              <a:off x="4759605" y="4172757"/>
              <a:ext cx="1694472" cy="1727985"/>
            </a:xfrm>
            <a:prstGeom prst="ellipse">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6200">
                  <a:solidFill>
                    <a:srgbClr val="FFFFFF"/>
                  </a:solidFill>
                </a:defRPr>
              </a:lvl1pPr>
            </a:lstStyle>
            <a:p>
              <a:pPr/>
              <a:r>
                <a:t>C</a:t>
              </a:r>
            </a:p>
          </p:txBody>
        </p:sp>
        <p:sp>
          <p:nvSpPr>
            <p:cNvPr id="679" name="B"/>
            <p:cNvSpPr/>
            <p:nvPr/>
          </p:nvSpPr>
          <p:spPr>
            <a:xfrm>
              <a:off x="4759605" y="0"/>
              <a:ext cx="1694472" cy="1727985"/>
            </a:xfrm>
            <a:prstGeom prst="ellipse">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6200">
                  <a:solidFill>
                    <a:srgbClr val="FFFFFF"/>
                  </a:solidFill>
                </a:defRPr>
              </a:lvl1pPr>
            </a:lstStyle>
            <a:p>
              <a:pPr/>
              <a:r>
                <a:t>B</a:t>
              </a:r>
            </a:p>
          </p:txBody>
        </p:sp>
        <p:cxnSp>
          <p:nvCxnSpPr>
            <p:cNvPr id="680" name="Connection Line"/>
            <p:cNvCxnSpPr>
              <a:stCxn id="677" idx="0"/>
              <a:endCxn id="679" idx="0"/>
            </p:cNvCxnSpPr>
            <p:nvPr/>
          </p:nvCxnSpPr>
          <p:spPr>
            <a:xfrm flipV="1">
              <a:off x="847235" y="863992"/>
              <a:ext cx="4759607" cy="3584490"/>
            </a:xfrm>
            <a:prstGeom prst="straightConnector1">
              <a:avLst/>
            </a:prstGeom>
            <a:ln w="76200" cap="flat">
              <a:solidFill>
                <a:srgbClr val="000000"/>
              </a:solidFill>
              <a:prstDash val="solid"/>
              <a:miter lim="400000"/>
            </a:ln>
            <a:effectLst/>
          </p:spPr>
        </p:cxnSp>
        <p:cxnSp>
          <p:nvCxnSpPr>
            <p:cNvPr id="681" name="Connection Line"/>
            <p:cNvCxnSpPr>
              <a:stCxn id="678" idx="0"/>
              <a:endCxn id="679" idx="0"/>
            </p:cNvCxnSpPr>
            <p:nvPr/>
          </p:nvCxnSpPr>
          <p:spPr>
            <a:xfrm flipV="1">
              <a:off x="5606841" y="863992"/>
              <a:ext cx="1" cy="4172758"/>
            </a:xfrm>
            <a:prstGeom prst="straightConnector1">
              <a:avLst/>
            </a:prstGeom>
            <a:ln w="76200" cap="flat">
              <a:solidFill>
                <a:srgbClr val="000000"/>
              </a:solidFill>
              <a:prstDash val="solid"/>
              <a:miter lim="400000"/>
            </a:ln>
            <a:effectLst/>
          </p:spPr>
        </p:cxnSp>
        <p:cxnSp>
          <p:nvCxnSpPr>
            <p:cNvPr id="682" name="Connection Line"/>
            <p:cNvCxnSpPr>
              <a:stCxn id="678" idx="0"/>
              <a:endCxn id="677" idx="0"/>
            </p:cNvCxnSpPr>
            <p:nvPr/>
          </p:nvCxnSpPr>
          <p:spPr>
            <a:xfrm flipH="1" flipV="1">
              <a:off x="847235" y="4448481"/>
              <a:ext cx="4759607" cy="588269"/>
            </a:xfrm>
            <a:prstGeom prst="straightConnector1">
              <a:avLst/>
            </a:prstGeom>
            <a:ln w="76200" cap="flat">
              <a:solidFill>
                <a:srgbClr val="000000"/>
              </a:solidFill>
              <a:prstDash val="solid"/>
              <a:miter lim="400000"/>
            </a:ln>
            <a:effectLst/>
          </p:spPr>
        </p:cxnSp>
        <p:sp>
          <p:nvSpPr>
            <p:cNvPr id="683" name="r = .79"/>
            <p:cNvSpPr txBox="1"/>
            <p:nvPr/>
          </p:nvSpPr>
          <p:spPr>
            <a:xfrm>
              <a:off x="151899" y="587349"/>
              <a:ext cx="2313563" cy="1110885"/>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2438338">
                <a:defRPr sz="6200">
                  <a:solidFill>
                    <a:srgbClr val="000000"/>
                  </a:solidFill>
                </a:defRPr>
              </a:pPr>
              <a:r>
                <a:rPr i="1"/>
                <a:t>r</a:t>
              </a:r>
              <a:r>
                <a:t> = .79</a:t>
              </a:r>
            </a:p>
          </p:txBody>
        </p:sp>
        <p:sp>
          <p:nvSpPr>
            <p:cNvPr id="684" name="r = .66"/>
            <p:cNvSpPr txBox="1"/>
            <p:nvPr/>
          </p:nvSpPr>
          <p:spPr>
            <a:xfrm>
              <a:off x="1933277" y="5854162"/>
              <a:ext cx="2313564" cy="1110885"/>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2438338">
                <a:defRPr sz="6200">
                  <a:solidFill>
                    <a:srgbClr val="000000"/>
                  </a:solidFill>
                </a:defRPr>
              </a:pPr>
              <a:r>
                <a:rPr i="1"/>
                <a:t>r</a:t>
              </a:r>
              <a:r>
                <a:t> = .66</a:t>
              </a:r>
            </a:p>
          </p:txBody>
        </p:sp>
        <p:sp>
          <p:nvSpPr>
            <p:cNvPr id="685" name="r = -.10"/>
            <p:cNvSpPr txBox="1"/>
            <p:nvPr/>
          </p:nvSpPr>
          <p:spPr>
            <a:xfrm>
              <a:off x="5468296" y="2394928"/>
              <a:ext cx="2449393" cy="1110885"/>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2438338">
                <a:defRPr sz="6200">
                  <a:solidFill>
                    <a:srgbClr val="000000"/>
                  </a:solidFill>
                </a:defRPr>
              </a:pPr>
              <a:r>
                <a:rPr i="1"/>
                <a:t>r</a:t>
              </a:r>
              <a:r>
                <a:t> = -.10</a:t>
              </a:r>
            </a:p>
          </p:txBody>
        </p:sp>
      </p:grpSp>
      <p:sp>
        <p:nvSpPr>
          <p:cNvPr id="687" name="Restrictions on correlations (Stanley &amp; Wang, 1969)"/>
          <p:cNvSpPr txBox="1"/>
          <p:nvPr/>
        </p:nvSpPr>
        <p:spPr>
          <a:xfrm>
            <a:off x="7047642" y="12029649"/>
            <a:ext cx="10288716" cy="620204"/>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defTabSz="2438338">
              <a:lnSpc>
                <a:spcPct val="110000"/>
              </a:lnSpc>
              <a:defRPr sz="3500">
                <a:solidFill>
                  <a:srgbClr val="000000"/>
                </a:solidFill>
              </a:defRPr>
            </a:pPr>
            <a:r>
              <a:t>Restrictions on correlations (Stanley &amp; Wang, 1969)</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01."/>
          <p:cNvSpPr txBox="1"/>
          <p:nvPr>
            <p:ph type="body" idx="21"/>
          </p:nvPr>
        </p:nvSpPr>
        <p:spPr>
          <a:prstGeom prst="rect">
            <a:avLst/>
          </a:prstGeom>
        </p:spPr>
        <p:txBody>
          <a:bodyPr/>
          <a:lstStyle/>
          <a:p>
            <a:pPr/>
            <a:r>
              <a:t>01.</a:t>
            </a:r>
          </a:p>
        </p:txBody>
      </p:sp>
      <p:sp>
        <p:nvSpPr>
          <p:cNvPr id="692" name="Which correlation table contains an error?…"/>
          <p:cNvSpPr/>
          <p:nvPr>
            <p:ph type="body" idx="22"/>
          </p:nvPr>
        </p:nvSpPr>
        <p:spPr>
          <a:xfrm>
            <a:off x="2039990" y="1821419"/>
            <a:ext cx="20304020" cy="10610948"/>
          </a:xfrm>
          <a:prstGeom prst="rect">
            <a:avLst/>
          </a:prstGeom>
        </p:spPr>
        <p:txBody>
          <a:bodyPr/>
          <a:lstStyle/>
          <a:p>
            <a:pPr algn="ctr">
              <a:defRPr b="1" sz="4800"/>
            </a:pPr>
            <a:r>
              <a:t>Which correlation table contains an error?</a:t>
            </a:r>
          </a:p>
          <a:p>
            <a:pPr/>
          </a:p>
          <a:p>
            <a:pPr algn="ctr"/>
            <a:r>
              <a:t>Hard to spot by eye; easier with code</a:t>
            </a:r>
          </a:p>
        </p:txBody>
      </p:sp>
      <p:grpSp>
        <p:nvGrpSpPr>
          <p:cNvPr id="700" name="Group"/>
          <p:cNvGrpSpPr/>
          <p:nvPr/>
        </p:nvGrpSpPr>
        <p:grpSpPr>
          <a:xfrm>
            <a:off x="1858068" y="4569593"/>
            <a:ext cx="9890145" cy="6169237"/>
            <a:chOff x="0" y="0"/>
            <a:chExt cx="9890143" cy="6169235"/>
          </a:xfrm>
        </p:grpSpPr>
        <p:pic>
          <p:nvPicPr>
            <p:cNvPr id="693" name="Screenshot 2024-02-27 at 16.38.03.png" descr="Screenshot 2024-02-27 at 16.38.03.png"/>
            <p:cNvPicPr>
              <a:picLocks noChangeAspect="1"/>
            </p:cNvPicPr>
            <p:nvPr/>
          </p:nvPicPr>
          <p:blipFill>
            <a:blip r:embed="rId2">
              <a:extLst/>
            </a:blip>
            <a:srcRect l="0" t="1933" r="0" b="1933"/>
            <a:stretch>
              <a:fillRect/>
            </a:stretch>
          </p:blipFill>
          <p:spPr>
            <a:xfrm>
              <a:off x="0" y="0"/>
              <a:ext cx="9890144" cy="6169236"/>
            </a:xfrm>
            <a:prstGeom prst="rect">
              <a:avLst/>
            </a:prstGeom>
            <a:ln w="12700" cap="flat">
              <a:noFill/>
              <a:miter lim="400000"/>
            </a:ln>
            <a:effectLst/>
          </p:spPr>
        </p:pic>
        <p:sp>
          <p:nvSpPr>
            <p:cNvPr id="694" name="Rectangle"/>
            <p:cNvSpPr/>
            <p:nvPr/>
          </p:nvSpPr>
          <p:spPr>
            <a:xfrm>
              <a:off x="1519345" y="1318275"/>
              <a:ext cx="1051029" cy="435258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695" name="Rectangle"/>
            <p:cNvSpPr/>
            <p:nvPr/>
          </p:nvSpPr>
          <p:spPr>
            <a:xfrm>
              <a:off x="2783917" y="2061058"/>
              <a:ext cx="1204363" cy="357488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696" name="Rectangle"/>
            <p:cNvSpPr/>
            <p:nvPr/>
          </p:nvSpPr>
          <p:spPr>
            <a:xfrm>
              <a:off x="3892416" y="2832286"/>
              <a:ext cx="1531352" cy="284162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697" name="Rectangle"/>
            <p:cNvSpPr/>
            <p:nvPr/>
          </p:nvSpPr>
          <p:spPr>
            <a:xfrm>
              <a:off x="5355518" y="3626319"/>
              <a:ext cx="1226671" cy="203224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698" name="Rectangle"/>
            <p:cNvSpPr/>
            <p:nvPr/>
          </p:nvSpPr>
          <p:spPr>
            <a:xfrm>
              <a:off x="6832386" y="4372336"/>
              <a:ext cx="1226672" cy="126515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699" name="Rectangle"/>
            <p:cNvSpPr/>
            <p:nvPr/>
          </p:nvSpPr>
          <p:spPr>
            <a:xfrm>
              <a:off x="8102762" y="4967266"/>
              <a:ext cx="1226671" cy="67022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grpSp>
      <p:grpSp>
        <p:nvGrpSpPr>
          <p:cNvPr id="708" name="Group"/>
          <p:cNvGrpSpPr/>
          <p:nvPr/>
        </p:nvGrpSpPr>
        <p:grpSpPr>
          <a:xfrm>
            <a:off x="12778245" y="4534787"/>
            <a:ext cx="9747687" cy="6301329"/>
            <a:chOff x="0" y="0"/>
            <a:chExt cx="9747685" cy="6301327"/>
          </a:xfrm>
        </p:grpSpPr>
        <p:pic>
          <p:nvPicPr>
            <p:cNvPr id="701" name="Screenshot 2024-02-27 at 16.38.09.png" descr="Screenshot 2024-02-27 at 16.38.09.png"/>
            <p:cNvPicPr>
              <a:picLocks noChangeAspect="1"/>
            </p:cNvPicPr>
            <p:nvPr/>
          </p:nvPicPr>
          <p:blipFill>
            <a:blip r:embed="rId3">
              <a:extLst/>
            </a:blip>
            <a:stretch>
              <a:fillRect/>
            </a:stretch>
          </p:blipFill>
          <p:spPr>
            <a:xfrm>
              <a:off x="0" y="0"/>
              <a:ext cx="9747686" cy="6301328"/>
            </a:xfrm>
            <a:prstGeom prst="rect">
              <a:avLst/>
            </a:prstGeom>
            <a:ln w="12700" cap="flat">
              <a:noFill/>
              <a:miter lim="400000"/>
            </a:ln>
            <a:effectLst/>
          </p:spPr>
        </p:pic>
        <p:sp>
          <p:nvSpPr>
            <p:cNvPr id="702" name="Rectangle"/>
            <p:cNvSpPr/>
            <p:nvPr/>
          </p:nvSpPr>
          <p:spPr>
            <a:xfrm>
              <a:off x="1218785" y="1381971"/>
              <a:ext cx="1231766" cy="4313788"/>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03" name="Rectangle"/>
            <p:cNvSpPr/>
            <p:nvPr/>
          </p:nvSpPr>
          <p:spPr>
            <a:xfrm>
              <a:off x="2707616" y="2127007"/>
              <a:ext cx="1331361" cy="355500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04" name="Rectangle"/>
            <p:cNvSpPr/>
            <p:nvPr/>
          </p:nvSpPr>
          <p:spPr>
            <a:xfrm>
              <a:off x="3885923" y="2884034"/>
              <a:ext cx="1429873" cy="2814788"/>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05" name="Rectangle"/>
            <p:cNvSpPr/>
            <p:nvPr/>
          </p:nvSpPr>
          <p:spPr>
            <a:xfrm>
              <a:off x="5225944" y="3609166"/>
              <a:ext cx="1231766" cy="207424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06" name="Rectangle"/>
            <p:cNvSpPr/>
            <p:nvPr/>
          </p:nvSpPr>
          <p:spPr>
            <a:xfrm>
              <a:off x="6708947" y="4410993"/>
              <a:ext cx="1231766" cy="12512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07" name="Rectangle"/>
            <p:cNvSpPr/>
            <p:nvPr/>
          </p:nvSpPr>
          <p:spPr>
            <a:xfrm>
              <a:off x="7957451" y="5211821"/>
              <a:ext cx="1231766" cy="459159"/>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01."/>
          <p:cNvSpPr txBox="1"/>
          <p:nvPr>
            <p:ph type="body" idx="21"/>
          </p:nvPr>
        </p:nvSpPr>
        <p:spPr>
          <a:prstGeom prst="rect">
            <a:avLst/>
          </a:prstGeom>
        </p:spPr>
        <p:txBody>
          <a:bodyPr/>
          <a:lstStyle/>
          <a:p>
            <a:pPr/>
            <a:r>
              <a:t>01.</a:t>
            </a:r>
          </a:p>
        </p:txBody>
      </p:sp>
      <p:sp>
        <p:nvSpPr>
          <p:cNvPr id="711" name="Reusing Correlations for Validation and Regression (RECOVAR)"/>
          <p:cNvSpPr/>
          <p:nvPr>
            <p:ph type="body" idx="22"/>
          </p:nvPr>
        </p:nvSpPr>
        <p:spPr>
          <a:xfrm>
            <a:off x="2039990" y="1821419"/>
            <a:ext cx="20304020" cy="10610948"/>
          </a:xfrm>
          <a:prstGeom prst="rect">
            <a:avLst/>
          </a:prstGeom>
        </p:spPr>
        <p:txBody>
          <a:bodyPr/>
          <a:lstStyle/>
          <a:p>
            <a:pPr algn="ctr">
              <a:defRPr b="1" sz="4800"/>
            </a:pPr>
            <a:r>
              <a:t>Reusing Correlations for Validation and Regression (RECOVAR)</a:t>
            </a:r>
          </a:p>
          <a:p>
            <a:pPr/>
          </a:p>
        </p:txBody>
      </p:sp>
      <p:grpSp>
        <p:nvGrpSpPr>
          <p:cNvPr id="719" name="Group"/>
          <p:cNvGrpSpPr/>
          <p:nvPr/>
        </p:nvGrpSpPr>
        <p:grpSpPr>
          <a:xfrm>
            <a:off x="1858068" y="4569593"/>
            <a:ext cx="9890145" cy="6169237"/>
            <a:chOff x="0" y="0"/>
            <a:chExt cx="9890143" cy="6169235"/>
          </a:xfrm>
        </p:grpSpPr>
        <p:pic>
          <p:nvPicPr>
            <p:cNvPr id="712" name="Screenshot 2024-02-27 at 16.38.03.png" descr="Screenshot 2024-02-27 at 16.38.03.png"/>
            <p:cNvPicPr>
              <a:picLocks noChangeAspect="1"/>
            </p:cNvPicPr>
            <p:nvPr/>
          </p:nvPicPr>
          <p:blipFill>
            <a:blip r:embed="rId2">
              <a:extLst/>
            </a:blip>
            <a:srcRect l="0" t="1933" r="0" b="1933"/>
            <a:stretch>
              <a:fillRect/>
            </a:stretch>
          </p:blipFill>
          <p:spPr>
            <a:xfrm>
              <a:off x="0" y="0"/>
              <a:ext cx="9890144" cy="6169236"/>
            </a:xfrm>
            <a:prstGeom prst="rect">
              <a:avLst/>
            </a:prstGeom>
            <a:ln w="12700" cap="flat">
              <a:noFill/>
              <a:miter lim="400000"/>
            </a:ln>
            <a:effectLst/>
          </p:spPr>
        </p:pic>
        <p:sp>
          <p:nvSpPr>
            <p:cNvPr id="713" name="Rectangle"/>
            <p:cNvSpPr/>
            <p:nvPr/>
          </p:nvSpPr>
          <p:spPr>
            <a:xfrm>
              <a:off x="1519345" y="1318275"/>
              <a:ext cx="1051029" cy="435258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14" name="Rectangle"/>
            <p:cNvSpPr/>
            <p:nvPr/>
          </p:nvSpPr>
          <p:spPr>
            <a:xfrm>
              <a:off x="2783917" y="2061058"/>
              <a:ext cx="1204363" cy="357488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15" name="Rectangle"/>
            <p:cNvSpPr/>
            <p:nvPr/>
          </p:nvSpPr>
          <p:spPr>
            <a:xfrm>
              <a:off x="3892416" y="2832286"/>
              <a:ext cx="1531352" cy="284162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16" name="Rectangle"/>
            <p:cNvSpPr/>
            <p:nvPr/>
          </p:nvSpPr>
          <p:spPr>
            <a:xfrm>
              <a:off x="5355518" y="3626319"/>
              <a:ext cx="1226671" cy="203224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17" name="Rectangle"/>
            <p:cNvSpPr/>
            <p:nvPr/>
          </p:nvSpPr>
          <p:spPr>
            <a:xfrm>
              <a:off x="6832386" y="4372336"/>
              <a:ext cx="1226672" cy="126515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18" name="Rectangle"/>
            <p:cNvSpPr/>
            <p:nvPr/>
          </p:nvSpPr>
          <p:spPr>
            <a:xfrm>
              <a:off x="8102762" y="4967266"/>
              <a:ext cx="1226671" cy="67022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grpSp>
      <p:grpSp>
        <p:nvGrpSpPr>
          <p:cNvPr id="727" name="Group"/>
          <p:cNvGrpSpPr/>
          <p:nvPr/>
        </p:nvGrpSpPr>
        <p:grpSpPr>
          <a:xfrm>
            <a:off x="12778245" y="4534787"/>
            <a:ext cx="9747687" cy="6301329"/>
            <a:chOff x="0" y="0"/>
            <a:chExt cx="9747685" cy="6301327"/>
          </a:xfrm>
        </p:grpSpPr>
        <p:pic>
          <p:nvPicPr>
            <p:cNvPr id="720" name="Screenshot 2024-02-27 at 16.38.09.png" descr="Screenshot 2024-02-27 at 16.38.09.png"/>
            <p:cNvPicPr>
              <a:picLocks noChangeAspect="1"/>
            </p:cNvPicPr>
            <p:nvPr/>
          </p:nvPicPr>
          <p:blipFill>
            <a:blip r:embed="rId3">
              <a:extLst/>
            </a:blip>
            <a:stretch>
              <a:fillRect/>
            </a:stretch>
          </p:blipFill>
          <p:spPr>
            <a:xfrm>
              <a:off x="0" y="0"/>
              <a:ext cx="9747686" cy="6301328"/>
            </a:xfrm>
            <a:prstGeom prst="rect">
              <a:avLst/>
            </a:prstGeom>
            <a:ln w="12700" cap="flat">
              <a:noFill/>
              <a:miter lim="400000"/>
            </a:ln>
            <a:effectLst/>
          </p:spPr>
        </p:pic>
        <p:sp>
          <p:nvSpPr>
            <p:cNvPr id="721" name="Rectangle"/>
            <p:cNvSpPr/>
            <p:nvPr/>
          </p:nvSpPr>
          <p:spPr>
            <a:xfrm>
              <a:off x="1218785" y="1381971"/>
              <a:ext cx="1231766" cy="4313788"/>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22" name="Rectangle"/>
            <p:cNvSpPr/>
            <p:nvPr/>
          </p:nvSpPr>
          <p:spPr>
            <a:xfrm>
              <a:off x="2707616" y="2127007"/>
              <a:ext cx="1331361" cy="355500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23" name="Rectangle"/>
            <p:cNvSpPr/>
            <p:nvPr/>
          </p:nvSpPr>
          <p:spPr>
            <a:xfrm>
              <a:off x="3885923" y="2884034"/>
              <a:ext cx="1429873" cy="2814788"/>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24" name="Rectangle"/>
            <p:cNvSpPr/>
            <p:nvPr/>
          </p:nvSpPr>
          <p:spPr>
            <a:xfrm>
              <a:off x="5225944" y="3609166"/>
              <a:ext cx="1231766" cy="207424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25" name="Rectangle"/>
            <p:cNvSpPr/>
            <p:nvPr/>
          </p:nvSpPr>
          <p:spPr>
            <a:xfrm>
              <a:off x="6708947" y="4410993"/>
              <a:ext cx="1231766" cy="12512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26" name="Rectangle"/>
            <p:cNvSpPr/>
            <p:nvPr/>
          </p:nvSpPr>
          <p:spPr>
            <a:xfrm>
              <a:off x="7957451" y="5211821"/>
              <a:ext cx="1231766" cy="459159"/>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grpSp>
      <p:sp>
        <p:nvSpPr>
          <p:cNvPr id="728" name="Positive-definite"/>
          <p:cNvSpPr txBox="1"/>
          <p:nvPr/>
        </p:nvSpPr>
        <p:spPr>
          <a:xfrm>
            <a:off x="4721445" y="11061941"/>
            <a:ext cx="4163391" cy="781379"/>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8">
              <a:lnSpc>
                <a:spcPct val="90000"/>
              </a:lnSpc>
              <a:spcBef>
                <a:spcPts val="4500"/>
              </a:spcBef>
              <a:defRPr sz="4600">
                <a:solidFill>
                  <a:srgbClr val="000000"/>
                </a:solidFill>
              </a:defRPr>
            </a:lvl1pPr>
          </a:lstStyle>
          <a:p>
            <a:pPr/>
            <a:r>
              <a:t>Positive-definite</a:t>
            </a:r>
          </a:p>
        </p:txBody>
      </p:sp>
      <p:sp>
        <p:nvSpPr>
          <p:cNvPr id="729" name="Non-positive-definite"/>
          <p:cNvSpPr txBox="1"/>
          <p:nvPr/>
        </p:nvSpPr>
        <p:spPr>
          <a:xfrm>
            <a:off x="14947051" y="11061941"/>
            <a:ext cx="5410074" cy="781379"/>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8">
              <a:lnSpc>
                <a:spcPct val="90000"/>
              </a:lnSpc>
              <a:spcBef>
                <a:spcPts val="4500"/>
              </a:spcBef>
              <a:defRPr sz="4600">
                <a:solidFill>
                  <a:srgbClr val="000000"/>
                </a:solidFill>
              </a:defRPr>
            </a:lvl1pPr>
          </a:lstStyle>
          <a:p>
            <a:pPr/>
            <a:r>
              <a:t>Non-positive-definite</a:t>
            </a:r>
          </a:p>
        </p:txBody>
      </p:sp>
      <p:sp>
        <p:nvSpPr>
          <p:cNvPr id="730" name="Oval"/>
          <p:cNvSpPr/>
          <p:nvPr/>
        </p:nvSpPr>
        <p:spPr>
          <a:xfrm>
            <a:off x="20658061" y="5635661"/>
            <a:ext cx="1514601" cy="1060867"/>
          </a:xfrm>
          <a:prstGeom prst="ellipse">
            <a:avLst/>
          </a:prstGeom>
          <a:ln w="76200">
            <a:solidFill>
              <a:srgbClr val="EE220C"/>
            </a:solidFill>
            <a:miter lim="400000"/>
          </a:ln>
        </p:spPr>
        <p:txBody>
          <a:bodyPr lIns="50800" tIns="50800" rIns="50800" bIns="50800" anchor="ctr"/>
          <a:lstStyle/>
          <a:p>
            <a:pPr algn="ctr" defTabSz="825500">
              <a:defRPr sz="3400">
                <a:solidFill>
                  <a:srgbClr val="FFFFFF"/>
                </a:solidFill>
                <a:latin typeface="Helvetica Neue Medium"/>
                <a:ea typeface="Helvetica Neue Medium"/>
                <a:cs typeface="Helvetica Neue Medium"/>
                <a:sym typeface="Helvetica Neue Medium"/>
              </a:defRPr>
            </a:pPr>
          </a:p>
        </p:txBody>
      </p:sp>
      <p:sp>
        <p:nvSpPr>
          <p:cNvPr id="731" name="Oval"/>
          <p:cNvSpPr/>
          <p:nvPr/>
        </p:nvSpPr>
        <p:spPr>
          <a:xfrm>
            <a:off x="9900825" y="5635661"/>
            <a:ext cx="1514600" cy="1060867"/>
          </a:xfrm>
          <a:prstGeom prst="ellipse">
            <a:avLst/>
          </a:prstGeom>
          <a:ln w="76200">
            <a:solidFill>
              <a:srgbClr val="EE220C"/>
            </a:solidFill>
            <a:miter lim="400000"/>
          </a:ln>
        </p:spPr>
        <p:txBody>
          <a:bodyPr lIns="50800" tIns="50800" rIns="50800" bIns="50800" anchor="ctr"/>
          <a:lstStyle/>
          <a:p>
            <a:pPr algn="ctr" defTabSz="825500">
              <a:defRPr sz="34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01."/>
          <p:cNvSpPr txBox="1"/>
          <p:nvPr>
            <p:ph type="body" idx="21"/>
          </p:nvPr>
        </p:nvSpPr>
        <p:spPr>
          <a:prstGeom prst="rect">
            <a:avLst/>
          </a:prstGeom>
        </p:spPr>
        <p:txBody>
          <a:bodyPr/>
          <a:lstStyle/>
          <a:p>
            <a:pPr/>
            <a:r>
              <a:t>01.</a:t>
            </a:r>
          </a:p>
        </p:txBody>
      </p:sp>
      <p:sp>
        <p:nvSpPr>
          <p:cNvPr id="734" name="Reusing Correlations for Validation and Regression (RECOVAR)"/>
          <p:cNvSpPr/>
          <p:nvPr>
            <p:ph type="body" idx="22"/>
          </p:nvPr>
        </p:nvSpPr>
        <p:spPr>
          <a:xfrm>
            <a:off x="2039990" y="1821419"/>
            <a:ext cx="20304020" cy="10610948"/>
          </a:xfrm>
          <a:prstGeom prst="rect">
            <a:avLst/>
          </a:prstGeom>
        </p:spPr>
        <p:txBody>
          <a:bodyPr/>
          <a:lstStyle/>
          <a:p>
            <a:pPr algn="ctr">
              <a:defRPr b="1" sz="4800"/>
            </a:pPr>
            <a:r>
              <a:t>Reusing Correlations for Validation and Regression (RECOVAR)</a:t>
            </a:r>
          </a:p>
          <a:p>
            <a:pPr/>
          </a:p>
        </p:txBody>
      </p:sp>
      <p:sp>
        <p:nvSpPr>
          <p:cNvPr id="735" name="Method development…"/>
          <p:cNvSpPr/>
          <p:nvPr/>
        </p:nvSpPr>
        <p:spPr>
          <a:xfrm>
            <a:off x="6424222" y="4464753"/>
            <a:ext cx="11535556" cy="6277715"/>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b="1" sz="4000"/>
            </a:pPr>
            <a:r>
              <a:t>Method development</a:t>
            </a:r>
          </a:p>
          <a:p>
            <a:pPr marL="350009" indent="-350009">
              <a:buSzPct val="100000"/>
              <a:buChar char="-"/>
              <a:defRPr sz="4000"/>
            </a:pPr>
            <a:r>
              <a:t>Statistical power?  </a:t>
            </a:r>
          </a:p>
          <a:p>
            <a:pPr marL="350009" indent="-350009">
              <a:buSzPct val="100000"/>
              <a:buChar char="-"/>
              <a:defRPr sz="4000"/>
            </a:pPr>
            <a:r>
              <a:t>Corrections for rounding?</a:t>
            </a:r>
          </a:p>
          <a:p>
            <a:pPr marL="350009" indent="-350009">
              <a:buSzPct val="100000"/>
              <a:buChar char="-"/>
              <a:defRPr sz="4000"/>
            </a:pPr>
            <a:r>
              <a:t>Triangulation of problematic correlations? </a:t>
            </a:r>
          </a:p>
          <a:p>
            <a:pPr>
              <a:defRPr sz="4000"/>
            </a:pPr>
          </a:p>
          <a:p>
            <a:pPr>
              <a:defRPr b="1" sz="4000"/>
            </a:pPr>
            <a:r>
              <a:t>Application</a:t>
            </a:r>
          </a:p>
          <a:p>
            <a:pPr marL="350009" indent="-350009">
              <a:buSzPct val="100000"/>
              <a:buChar char="-"/>
              <a:defRPr sz="4000"/>
            </a:pPr>
            <a:r>
              <a:t>Estimate prevalence of errors in correlation tables using the MetaBUS dataset (&gt;16k publications)</a:t>
            </a:r>
          </a:p>
          <a:p>
            <a:pPr lvl="1" marL="731009" indent="-350009">
              <a:buSzPct val="100000"/>
              <a:buChar char="-"/>
              <a:defRPr sz="4000"/>
            </a:pPr>
            <a:r>
              <a:t>Bosco et al. (2015)</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Reusing Correlations for Validation and Regression (RECOVAR)"/>
          <p:cNvSpPr/>
          <p:nvPr>
            <p:ph type="body" idx="22"/>
          </p:nvPr>
        </p:nvSpPr>
        <p:spPr>
          <a:xfrm>
            <a:off x="2039990" y="1821419"/>
            <a:ext cx="20304020" cy="10610948"/>
          </a:xfrm>
          <a:prstGeom prst="rect">
            <a:avLst/>
          </a:prstGeom>
        </p:spPr>
        <p:txBody>
          <a:bodyPr/>
          <a:lstStyle/>
          <a:p>
            <a:pPr algn="ctr">
              <a:defRPr b="1" sz="4800"/>
            </a:pPr>
            <a:r>
              <a:t>Reusing Correlations for Validation and Regression (RECOVAR)</a:t>
            </a:r>
          </a:p>
          <a:p>
            <a:pPr/>
          </a:p>
        </p:txBody>
      </p:sp>
      <p:sp>
        <p:nvSpPr>
          <p:cNvPr id="738" name="Fit regressions using correlation tables rather than data…"/>
          <p:cNvSpPr/>
          <p:nvPr/>
        </p:nvSpPr>
        <p:spPr>
          <a:xfrm>
            <a:off x="12722621" y="4261463"/>
            <a:ext cx="9731954" cy="4857363"/>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defRPr sz="4000"/>
            </a:pPr>
            <a:r>
              <a:t>Fit regressions using correlation tables rather than data </a:t>
            </a:r>
          </a:p>
          <a:p>
            <a:pPr marL="377461" indent="-377461">
              <a:buSzPct val="100000"/>
              <a:buChar char="-"/>
              <a:defRPr sz="4000"/>
            </a:pPr>
          </a:p>
          <a:p>
            <a:pPr marL="377461" indent="-377461">
              <a:buSzPct val="100000"/>
              <a:buChar char="-"/>
              <a:defRPr sz="4000"/>
            </a:pPr>
            <a:r>
              <a:t>Reproducibility</a:t>
            </a:r>
          </a:p>
          <a:p>
            <a:pPr marL="377461" indent="-377461">
              <a:buSzPct val="100000"/>
              <a:buChar char="-"/>
              <a:defRPr sz="4000"/>
            </a:pPr>
            <a:r>
              <a:t>Robustness</a:t>
            </a:r>
          </a:p>
          <a:p>
            <a:pPr marL="377461" indent="-377461">
              <a:buSzPct val="100000"/>
              <a:buChar char="-"/>
              <a:defRPr sz="4000"/>
            </a:pPr>
            <a:r>
              <a:t>Probe researchers' implicit causal assumptions</a:t>
            </a:r>
          </a:p>
        </p:txBody>
      </p:sp>
      <p:sp>
        <p:nvSpPr>
          <p:cNvPr id="739" name="01."/>
          <p:cNvSpPr txBox="1"/>
          <p:nvPr>
            <p:ph type="body" idx="21"/>
          </p:nvPr>
        </p:nvSpPr>
        <p:spPr>
          <a:prstGeom prst="rect">
            <a:avLst/>
          </a:prstGeom>
        </p:spPr>
        <p:txBody>
          <a:bodyPr/>
          <a:lstStyle/>
          <a:p>
            <a:pPr/>
            <a:r>
              <a:t>01.</a:t>
            </a:r>
          </a:p>
        </p:txBody>
      </p:sp>
      <p:grpSp>
        <p:nvGrpSpPr>
          <p:cNvPr id="747" name="Group"/>
          <p:cNvGrpSpPr/>
          <p:nvPr/>
        </p:nvGrpSpPr>
        <p:grpSpPr>
          <a:xfrm>
            <a:off x="1929425" y="4525925"/>
            <a:ext cx="9890145" cy="6417425"/>
            <a:chOff x="0" y="0"/>
            <a:chExt cx="9890143" cy="6417424"/>
          </a:xfrm>
        </p:grpSpPr>
        <p:pic>
          <p:nvPicPr>
            <p:cNvPr id="740" name="Screenshot 2024-02-27 at 16.38.03.png" descr="Screenshot 2024-02-27 at 16.38.03.png"/>
            <p:cNvPicPr>
              <a:picLocks noChangeAspect="1"/>
            </p:cNvPicPr>
            <p:nvPr/>
          </p:nvPicPr>
          <p:blipFill>
            <a:blip r:embed="rId3">
              <a:extLst/>
            </a:blip>
            <a:stretch>
              <a:fillRect/>
            </a:stretch>
          </p:blipFill>
          <p:spPr>
            <a:xfrm>
              <a:off x="0" y="0"/>
              <a:ext cx="9890144" cy="6417425"/>
            </a:xfrm>
            <a:prstGeom prst="rect">
              <a:avLst/>
            </a:prstGeom>
            <a:ln w="12700" cap="flat">
              <a:noFill/>
              <a:miter lim="400000"/>
            </a:ln>
            <a:effectLst/>
          </p:spPr>
        </p:pic>
        <p:sp>
          <p:nvSpPr>
            <p:cNvPr id="741" name="Rectangle"/>
            <p:cNvSpPr/>
            <p:nvPr/>
          </p:nvSpPr>
          <p:spPr>
            <a:xfrm>
              <a:off x="1519345" y="1442369"/>
              <a:ext cx="1051029" cy="435258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42" name="Rectangle"/>
            <p:cNvSpPr/>
            <p:nvPr/>
          </p:nvSpPr>
          <p:spPr>
            <a:xfrm>
              <a:off x="2783917" y="2185152"/>
              <a:ext cx="1204363" cy="357488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43" name="Rectangle"/>
            <p:cNvSpPr/>
            <p:nvPr/>
          </p:nvSpPr>
          <p:spPr>
            <a:xfrm>
              <a:off x="3892416" y="2956380"/>
              <a:ext cx="1531352" cy="2841626"/>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44" name="Rectangle"/>
            <p:cNvSpPr/>
            <p:nvPr/>
          </p:nvSpPr>
          <p:spPr>
            <a:xfrm>
              <a:off x="5355518" y="3750413"/>
              <a:ext cx="1226671" cy="203224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45" name="Rectangle"/>
            <p:cNvSpPr/>
            <p:nvPr/>
          </p:nvSpPr>
          <p:spPr>
            <a:xfrm>
              <a:off x="6832386" y="4496430"/>
              <a:ext cx="1226672" cy="126515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46" name="Rectangle"/>
            <p:cNvSpPr/>
            <p:nvPr/>
          </p:nvSpPr>
          <p:spPr>
            <a:xfrm>
              <a:off x="8102762" y="5091360"/>
              <a:ext cx="1226671" cy="67022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grpSp>
      <p:sp>
        <p:nvSpPr>
          <p:cNvPr id="748" name="V1 ~ V2 + V3 + V4"/>
          <p:cNvSpPr txBox="1"/>
          <p:nvPr/>
        </p:nvSpPr>
        <p:spPr>
          <a:xfrm>
            <a:off x="13927878" y="10012277"/>
            <a:ext cx="7321441" cy="1064359"/>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5500">
                <a:latin typeface="Monaco"/>
                <a:ea typeface="Monaco"/>
                <a:cs typeface="Monaco"/>
                <a:sym typeface="Monaco"/>
              </a:defRPr>
            </a:lvl1pPr>
          </a:lstStyle>
          <a:p>
            <a:pPr/>
            <a:r>
              <a:t>V1 ~ V2 + V3 + V4</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02."/>
          <p:cNvSpPr txBox="1"/>
          <p:nvPr>
            <p:ph type="body" idx="21"/>
          </p:nvPr>
        </p:nvSpPr>
        <p:spPr>
          <a:prstGeom prst="rect">
            <a:avLst/>
          </a:prstGeom>
        </p:spPr>
        <p:txBody>
          <a:bodyPr/>
          <a:lstStyle/>
          <a:p>
            <a:pPr/>
            <a:r>
              <a:t>02.</a:t>
            </a:r>
          </a:p>
        </p:txBody>
      </p:sp>
      <p:sp>
        <p:nvSpPr>
          <p:cNvPr id="753" name="Textfeld 7"/>
          <p:cNvSpPr txBox="1"/>
          <p:nvPr>
            <p:ph type="body" idx="22"/>
          </p:nvPr>
        </p:nvSpPr>
        <p:spPr>
          <a:prstGeom prst="rect">
            <a:avLst/>
          </a:prstGeom>
        </p:spPr>
        <p:txBody>
          <a:bodyPr/>
          <a:lstStyle/>
          <a:p>
            <a:pPr/>
            <a:r>
              <a:t>A master’s degree course </a:t>
            </a:r>
          </a:p>
          <a:p>
            <a:pPr/>
            <a:r>
              <a:t>in error detection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02."/>
          <p:cNvSpPr txBox="1"/>
          <p:nvPr>
            <p:ph type="body" idx="21"/>
          </p:nvPr>
        </p:nvSpPr>
        <p:spPr>
          <a:prstGeom prst="rect">
            <a:avLst/>
          </a:prstGeom>
        </p:spPr>
        <p:txBody>
          <a:bodyPr/>
          <a:lstStyle/>
          <a:p>
            <a:pPr/>
            <a:r>
              <a:t>02.</a:t>
            </a:r>
          </a:p>
        </p:txBody>
      </p:sp>
      <p:sp>
        <p:nvSpPr>
          <p:cNvPr id="756" name="Conspicuous absence…"/>
          <p:cNvSpPr/>
          <p:nvPr>
            <p:ph type="body" idx="22"/>
          </p:nvPr>
        </p:nvSpPr>
        <p:spPr>
          <a:xfrm>
            <a:off x="1489044" y="3947032"/>
            <a:ext cx="16972871" cy="9385943"/>
          </a:xfrm>
          <a:prstGeom prst="rect">
            <a:avLst/>
          </a:prstGeom>
        </p:spPr>
        <p:txBody>
          <a:bodyPr anchor="t"/>
          <a:lstStyle/>
          <a:p>
            <a:pPr marL="0" indent="0" algn="ctr">
              <a:spcBef>
                <a:spcPts val="0"/>
              </a:spcBef>
              <a:buSzTx/>
              <a:buFontTx/>
              <a:buNone/>
              <a:defRPr b="1" sz="7500"/>
            </a:pPr>
            <a:r>
              <a:t>Conspicuous absence </a:t>
            </a:r>
          </a:p>
          <a:p>
            <a:pPr marL="0" indent="0" algn="ctr">
              <a:spcBef>
                <a:spcPts val="0"/>
              </a:spcBef>
              <a:buSzTx/>
              <a:buFontTx/>
              <a:buNone/>
              <a:defRPr b="1" sz="7500"/>
            </a:pPr>
            <a:r>
              <a:t>of error detection in the curriculum</a:t>
            </a:r>
          </a:p>
          <a:p>
            <a:pPr marL="0" indent="0" algn="ctr">
              <a:lnSpc>
                <a:spcPct val="100000"/>
              </a:lnSpc>
              <a:spcBef>
                <a:spcPts val="0"/>
              </a:spcBef>
              <a:buSzTx/>
              <a:buFontTx/>
              <a:buNone/>
              <a:defRPr sz="4000"/>
            </a:pPr>
          </a:p>
          <a:p>
            <a:pPr marL="0" indent="0" algn="ctr">
              <a:lnSpc>
                <a:spcPct val="100000"/>
              </a:lnSpc>
              <a:spcBef>
                <a:spcPts val="0"/>
              </a:spcBef>
              <a:buSzTx/>
              <a:buFontTx/>
              <a:buNone/>
              <a:defRPr sz="6500"/>
            </a:pPr>
          </a:p>
          <a:p>
            <a:pPr marL="0" indent="0" algn="ctr">
              <a:lnSpc>
                <a:spcPct val="80000"/>
              </a:lnSpc>
              <a:spcBef>
                <a:spcPts val="0"/>
              </a:spcBef>
              <a:buSzTx/>
              <a:buFontTx/>
              <a:buNone/>
              <a:defRPr sz="6500"/>
            </a:pPr>
            <a:r>
              <a:t>Defence against the dark arts: </a:t>
            </a:r>
          </a:p>
          <a:p>
            <a:pPr marL="0" indent="0" algn="ctr">
              <a:lnSpc>
                <a:spcPct val="80000"/>
              </a:lnSpc>
              <a:spcBef>
                <a:spcPts val="0"/>
              </a:spcBef>
              <a:buSzTx/>
              <a:buFontTx/>
              <a:buNone/>
              <a:defRPr sz="6500"/>
            </a:pPr>
            <a:r>
              <a:t>a proposal for a new MSc course</a:t>
            </a:r>
          </a:p>
          <a:p>
            <a:pPr marL="0" indent="0" algn="ctr">
              <a:lnSpc>
                <a:spcPct val="100000"/>
              </a:lnSpc>
              <a:spcBef>
                <a:spcPts val="0"/>
              </a:spcBef>
              <a:buSzTx/>
              <a:buFontTx/>
              <a:buNone/>
              <a:defRPr sz="4000"/>
            </a:pPr>
            <a:r>
              <a:t>(Bishop, 2023)</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Normalise’ is a verb…"/>
          <p:cNvSpPr/>
          <p:nvPr/>
        </p:nvSpPr>
        <p:spPr>
          <a:xfrm>
            <a:off x="1542053" y="2515797"/>
            <a:ext cx="16972870" cy="10305727"/>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lnSpc>
                <a:spcPct val="90000"/>
              </a:lnSpc>
              <a:defRPr b="1" sz="2000"/>
            </a:pPr>
          </a:p>
          <a:p>
            <a:pPr algn="ctr">
              <a:lnSpc>
                <a:spcPct val="90000"/>
              </a:lnSpc>
              <a:defRPr sz="6000"/>
            </a:pPr>
            <a:r>
              <a:t>‘Normalise’ is a verb</a:t>
            </a:r>
          </a:p>
          <a:p>
            <a:pPr algn="ctr">
              <a:lnSpc>
                <a:spcPct val="80000"/>
              </a:lnSpc>
              <a:defRPr sz="6500"/>
            </a:pPr>
          </a:p>
          <a:p>
            <a:pPr algn="ctr">
              <a:defRPr sz="6500"/>
            </a:pPr>
          </a:p>
          <a:p>
            <a:pPr algn="ctr">
              <a:lnSpc>
                <a:spcPct val="80000"/>
              </a:lnSpc>
              <a:defRPr sz="5000"/>
            </a:pPr>
            <a:r>
              <a:t>Masters course:</a:t>
            </a:r>
          </a:p>
          <a:p>
            <a:pPr algn="ctr">
              <a:lnSpc>
                <a:spcPct val="90000"/>
              </a:lnSpc>
              <a:defRPr b="1" sz="6900"/>
            </a:pPr>
            <a:r>
              <a:t>“Estimating the credibility of past research”</a:t>
            </a:r>
          </a:p>
          <a:p>
            <a:pPr algn="ctr">
              <a:defRPr sz="4000"/>
            </a:pPr>
            <a:r>
              <a:t>(@UniBe from Fall ’23)</a:t>
            </a:r>
          </a:p>
          <a:p>
            <a:pPr algn="ctr">
              <a:defRPr sz="4900"/>
            </a:pPr>
          </a:p>
          <a:p>
            <a:pPr algn="ctr">
              <a:defRPr sz="4900"/>
            </a:pPr>
          </a:p>
          <a:p>
            <a:pPr algn="ctr">
              <a:lnSpc>
                <a:spcPct val="70000"/>
              </a:lnSpc>
              <a:defRPr sz="4800"/>
            </a:pPr>
            <a:r>
              <a:t>Science as an intensely human &amp; fallible activity</a:t>
            </a:r>
          </a:p>
          <a:p>
            <a:pPr algn="ctr">
              <a:lnSpc>
                <a:spcPct val="70000"/>
              </a:lnSpc>
              <a:defRPr sz="2600"/>
            </a:pPr>
          </a:p>
          <a:p>
            <a:pPr algn="ctr">
              <a:lnSpc>
                <a:spcPct val="70000"/>
              </a:lnSpc>
              <a:defRPr sz="4800"/>
            </a:pPr>
            <a:r>
              <a:t>Organised skepticism</a:t>
            </a:r>
          </a:p>
        </p:txBody>
      </p:sp>
      <p:sp>
        <p:nvSpPr>
          <p:cNvPr id="761" name="02."/>
          <p:cNvSpPr txBox="1"/>
          <p:nvPr>
            <p:ph type="body" idx="21"/>
          </p:nvPr>
        </p:nvSpPr>
        <p:spPr>
          <a:prstGeom prst="rect">
            <a:avLst/>
          </a:prstGeom>
        </p:spPr>
        <p:txBody>
          <a:bodyPr/>
          <a:lstStyle/>
          <a:p>
            <a:pPr/>
            <a:r>
              <a:t>02.</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02."/>
          <p:cNvSpPr txBox="1"/>
          <p:nvPr>
            <p:ph type="body" idx="21"/>
          </p:nvPr>
        </p:nvSpPr>
        <p:spPr>
          <a:prstGeom prst="rect">
            <a:avLst/>
          </a:prstGeom>
        </p:spPr>
        <p:txBody>
          <a:bodyPr/>
          <a:lstStyle/>
          <a:p>
            <a:pPr/>
            <a:r>
              <a:t>02.</a:t>
            </a:r>
          </a:p>
        </p:txBody>
      </p:sp>
      <p:grpSp>
        <p:nvGrpSpPr>
          <p:cNvPr id="766" name="Group"/>
          <p:cNvGrpSpPr/>
          <p:nvPr/>
        </p:nvGrpSpPr>
        <p:grpSpPr>
          <a:xfrm>
            <a:off x="4711986" y="3189866"/>
            <a:ext cx="14960029" cy="7336267"/>
            <a:chOff x="0" y="0"/>
            <a:chExt cx="14960027" cy="7336266"/>
          </a:xfrm>
        </p:grpSpPr>
        <p:pic>
          <p:nvPicPr>
            <p:cNvPr id="764" name="pasted-movie.png" descr="pasted-movie.png"/>
            <p:cNvPicPr>
              <a:picLocks noChangeAspect="1"/>
            </p:cNvPicPr>
            <p:nvPr/>
          </p:nvPicPr>
          <p:blipFill>
            <a:blip r:embed="rId2">
              <a:extLst/>
            </a:blip>
            <a:srcRect l="0" t="0" r="0" b="67488"/>
            <a:stretch>
              <a:fillRect/>
            </a:stretch>
          </p:blipFill>
          <p:spPr>
            <a:xfrm>
              <a:off x="0" y="0"/>
              <a:ext cx="14960028" cy="7336267"/>
            </a:xfrm>
            <a:prstGeom prst="rect">
              <a:avLst/>
            </a:prstGeom>
            <a:ln w="12700" cap="flat">
              <a:noFill/>
              <a:miter lim="400000"/>
            </a:ln>
            <a:effectLst/>
          </p:spPr>
        </p:pic>
        <p:sp>
          <p:nvSpPr>
            <p:cNvPr id="765" name="Error check"/>
            <p:cNvSpPr txBox="1"/>
            <p:nvPr/>
          </p:nvSpPr>
          <p:spPr>
            <a:xfrm rot="83767">
              <a:off x="353419" y="1609054"/>
              <a:ext cx="4130024" cy="1177859"/>
            </a:xfrm>
            <a:prstGeom prst="rect">
              <a:avLst/>
            </a:prstGeom>
            <a:solidFill>
              <a:srgbClr val="FFFFFF"/>
            </a:solid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defTabSz="2438338">
                <a:lnSpc>
                  <a:spcPct val="90000"/>
                </a:lnSpc>
                <a:defRPr sz="6500">
                  <a:solidFill>
                    <a:srgbClr val="000000"/>
                  </a:solidFill>
                  <a:latin typeface="Impact"/>
                  <a:ea typeface="Impact"/>
                  <a:cs typeface="Impact"/>
                  <a:sym typeface="Impact"/>
                </a:defRPr>
              </a:lvl1pPr>
            </a:lstStyle>
            <a:p>
              <a:pPr/>
              <a:r>
                <a:t>Error check</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We ask too much of peer-review"/>
          <p:cNvSpPr/>
          <p:nvPr>
            <p:ph type="body" idx="21"/>
          </p:nvPr>
        </p:nvSpPr>
        <p:spPr>
          <a:xfrm>
            <a:off x="13406801" y="1773750"/>
            <a:ext cx="9978768" cy="10874424"/>
          </a:xfrm>
          <a:prstGeom prst="rect">
            <a:avLst/>
          </a:prstGeom>
        </p:spPr>
        <p:txBody>
          <a:bodyPr/>
          <a:lstStyle/>
          <a:p>
            <a:pPr algn="ctr">
              <a:defRPr b="1" sz="5400"/>
            </a:pPr>
            <a:r>
              <a:t>We ask too much of peer-review</a:t>
            </a:r>
          </a:p>
          <a:p>
            <a:pPr>
              <a:defRPr sz="5400"/>
            </a:pPr>
          </a:p>
        </p:txBody>
      </p:sp>
      <p:grpSp>
        <p:nvGrpSpPr>
          <p:cNvPr id="468" name="Group"/>
          <p:cNvGrpSpPr/>
          <p:nvPr/>
        </p:nvGrpSpPr>
        <p:grpSpPr>
          <a:xfrm>
            <a:off x="1155661" y="1861740"/>
            <a:ext cx="9901810" cy="9992536"/>
            <a:chOff x="0" y="0"/>
            <a:chExt cx="9901809" cy="9992535"/>
          </a:xfrm>
        </p:grpSpPr>
        <p:pic>
          <p:nvPicPr>
            <p:cNvPr id="465" name="pasted-movie.png" descr="pasted-movie.png"/>
            <p:cNvPicPr>
              <a:picLocks noChangeAspect="1"/>
            </p:cNvPicPr>
            <p:nvPr/>
          </p:nvPicPr>
          <p:blipFill>
            <a:blip r:embed="rId3">
              <a:extLst/>
            </a:blip>
            <a:srcRect l="0" t="0" r="1348" b="444"/>
            <a:stretch>
              <a:fillRect/>
            </a:stretch>
          </p:blipFill>
          <p:spPr>
            <a:xfrm>
              <a:off x="0" y="0"/>
              <a:ext cx="9901810" cy="9992536"/>
            </a:xfrm>
            <a:prstGeom prst="rect">
              <a:avLst/>
            </a:prstGeom>
            <a:ln w="12700" cap="flat">
              <a:noFill/>
              <a:miter lim="400000"/>
            </a:ln>
            <a:effectLst/>
          </p:spPr>
        </p:pic>
        <p:sp>
          <p:nvSpPr>
            <p:cNvPr id="466" name="Peer Review"/>
            <p:cNvSpPr txBox="1"/>
            <p:nvPr/>
          </p:nvSpPr>
          <p:spPr>
            <a:xfrm rot="20818469">
              <a:off x="1992478" y="5703400"/>
              <a:ext cx="6138292" cy="16002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8">
                <a:lnSpc>
                  <a:spcPct val="90000"/>
                </a:lnSpc>
                <a:spcBef>
                  <a:spcPts val="4500"/>
                </a:spcBef>
                <a:defRPr spc="-97" sz="9700">
                  <a:ln w="63500" cap="flat">
                    <a:solidFill>
                      <a:srgbClr val="000000"/>
                    </a:solidFill>
                    <a:prstDash val="solid"/>
                    <a:miter lim="400000"/>
                  </a:ln>
                  <a:solidFill>
                    <a:srgbClr val="FFFFFF"/>
                  </a:solidFill>
                  <a:latin typeface="Impact"/>
                  <a:ea typeface="Impact"/>
                  <a:cs typeface="Impact"/>
                  <a:sym typeface="Impact"/>
                </a:defRPr>
              </a:lvl1pPr>
            </a:lstStyle>
            <a:p>
              <a:pPr/>
              <a:r>
                <a:t>Peer Review</a:t>
              </a:r>
            </a:p>
          </p:txBody>
        </p:sp>
        <p:sp>
          <p:nvSpPr>
            <p:cNvPr id="467" name="Scientific…"/>
            <p:cNvSpPr txBox="1"/>
            <p:nvPr/>
          </p:nvSpPr>
          <p:spPr>
            <a:xfrm rot="21597235">
              <a:off x="2279086" y="1096660"/>
              <a:ext cx="5697097" cy="327914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2438338">
                <a:lnSpc>
                  <a:spcPct val="80000"/>
                </a:lnSpc>
                <a:defRPr spc="-114" sz="11400">
                  <a:ln w="63500" cap="flat">
                    <a:solidFill>
                      <a:srgbClr val="000000"/>
                    </a:solidFill>
                    <a:prstDash val="solid"/>
                    <a:miter lim="400000"/>
                  </a:ln>
                  <a:solidFill>
                    <a:srgbClr val="FFFFFF"/>
                  </a:solidFill>
                  <a:latin typeface="Impact"/>
                  <a:ea typeface="Impact"/>
                  <a:cs typeface="Impact"/>
                  <a:sym typeface="Impact"/>
                </a:defRPr>
              </a:pPr>
              <a:r>
                <a:t>Scientific</a:t>
              </a:r>
            </a:p>
            <a:p>
              <a:pPr algn="ctr" defTabSz="2438338">
                <a:lnSpc>
                  <a:spcPct val="80000"/>
                </a:lnSpc>
                <a:defRPr spc="-114" sz="11400">
                  <a:ln w="63500" cap="flat">
                    <a:solidFill>
                      <a:srgbClr val="000000"/>
                    </a:solidFill>
                    <a:prstDash val="solid"/>
                    <a:miter lim="400000"/>
                  </a:ln>
                  <a:solidFill>
                    <a:srgbClr val="FFFFFF"/>
                  </a:solidFill>
                  <a:latin typeface="Impact"/>
                  <a:ea typeface="Impact"/>
                  <a:cs typeface="Impact"/>
                  <a:sym typeface="Impact"/>
                </a:defRPr>
              </a:pPr>
              <a:r>
                <a:t>Truth</a:t>
              </a:r>
            </a:p>
          </p:txBody>
        </p:sp>
      </p:grpSp>
      <p:sp>
        <p:nvSpPr>
          <p:cNvPr id="469" name="Circle"/>
          <p:cNvSpPr/>
          <p:nvPr/>
        </p:nvSpPr>
        <p:spPr>
          <a:xfrm>
            <a:off x="-3376" y="12585636"/>
            <a:ext cx="1270001" cy="1270001"/>
          </a:xfrm>
          <a:prstGeom prst="ellipse">
            <a:avLst/>
          </a:prstGeom>
          <a:solidFill>
            <a:schemeClr val="accent1"/>
          </a:solidFill>
          <a:ln w="25400">
            <a:solidFill>
              <a:schemeClr val="accent1"/>
            </a:solidFill>
            <a:miter/>
          </a:ln>
        </p:spPr>
        <p:txBody>
          <a:bodyPr tIns="91439" bIns="91439" anchor="ctr"/>
          <a:lstStyle/>
          <a:p>
            <a:pPr/>
          </a:p>
        </p:txBody>
      </p:sp>
      <p:sp>
        <p:nvSpPr>
          <p:cNvPr id="470" name="One-shot, little redundancy…"/>
          <p:cNvSpPr/>
          <p:nvPr/>
        </p:nvSpPr>
        <p:spPr>
          <a:xfrm>
            <a:off x="14949650" y="4482770"/>
            <a:ext cx="8969266" cy="1976680"/>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a:defRPr sz="4400"/>
            </a:pPr>
            <a:r>
              <a:t>One-shot, little redundancy</a:t>
            </a:r>
          </a:p>
          <a:p>
            <a:pPr>
              <a:defRPr sz="4400"/>
            </a:pPr>
            <a:r>
              <a:rPr sz="3500"/>
              <a:t>Despite imperfect reliability &amp; evolving knowledge</a:t>
            </a:r>
          </a:p>
        </p:txBody>
      </p:sp>
      <p:sp>
        <p:nvSpPr>
          <p:cNvPr id="471" name="X"/>
          <p:cNvSpPr txBox="1"/>
          <p:nvPr/>
        </p:nvSpPr>
        <p:spPr>
          <a:xfrm>
            <a:off x="13729071" y="4024508"/>
            <a:ext cx="1102361" cy="2468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b="1" spc="408" sz="10200">
                <a:solidFill>
                  <a:schemeClr val="accent1"/>
                </a:solidFill>
                <a:latin typeface="Sriracha-Regular"/>
                <a:ea typeface="Sriracha-Regular"/>
                <a:cs typeface="Sriracha-Regular"/>
                <a:sym typeface="Sriracha-Regular"/>
              </a:defRPr>
            </a:lvl1pPr>
          </a:lstStyle>
          <a:p>
            <a:pPr/>
            <a:r>
              <a:t>X</a:t>
            </a:r>
          </a:p>
        </p:txBody>
      </p:sp>
      <p:sp>
        <p:nvSpPr>
          <p:cNvPr id="472" name="X"/>
          <p:cNvSpPr txBox="1"/>
          <p:nvPr/>
        </p:nvSpPr>
        <p:spPr>
          <a:xfrm>
            <a:off x="13729071" y="6502174"/>
            <a:ext cx="1102361" cy="2468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b="1" spc="408" sz="10200">
                <a:solidFill>
                  <a:schemeClr val="accent1"/>
                </a:solidFill>
                <a:latin typeface="Sriracha-Regular"/>
                <a:ea typeface="Sriracha-Regular"/>
                <a:cs typeface="Sriracha-Regular"/>
                <a:sym typeface="Sriracha-Regular"/>
              </a:defRPr>
            </a:lvl1pPr>
          </a:lstStyle>
          <a:p>
            <a:pPr/>
            <a:r>
              <a:t>X</a:t>
            </a:r>
          </a:p>
        </p:txBody>
      </p:sp>
      <p:sp>
        <p:nvSpPr>
          <p:cNvPr id="473" name="Generally non-technical"/>
          <p:cNvSpPr/>
          <p:nvPr/>
        </p:nvSpPr>
        <p:spPr>
          <a:xfrm>
            <a:off x="14949650" y="6915211"/>
            <a:ext cx="8969266"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defRPr sz="4400"/>
            </a:lvl1pPr>
          </a:lstStyle>
          <a:p>
            <a:pPr/>
            <a:r>
              <a:t>Generally non-technical</a:t>
            </a:r>
          </a:p>
        </p:txBody>
      </p:sp>
      <p:sp>
        <p:nvSpPr>
          <p:cNvPr id="474" name="Surprising little error checking…"/>
          <p:cNvSpPr/>
          <p:nvPr/>
        </p:nvSpPr>
        <p:spPr>
          <a:xfrm>
            <a:off x="14949650" y="9013779"/>
            <a:ext cx="8969266" cy="2355494"/>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a:defRPr sz="4400"/>
            </a:pPr>
            <a:r>
              <a:t>Surprising little er</a:t>
            </a:r>
            <a:r>
              <a:rPr>
                <a:solidFill>
                  <a:schemeClr val="accent1"/>
                </a:solidFill>
              </a:rPr>
              <a:t>r</a:t>
            </a:r>
            <a:r>
              <a:t>or checking </a:t>
            </a:r>
          </a:p>
          <a:p>
            <a:pPr>
              <a:defRPr sz="4400"/>
            </a:pPr>
            <a:r>
              <a:rPr sz="3500"/>
              <a:t>for an industry built on discovering truth</a:t>
            </a:r>
          </a:p>
        </p:txBody>
      </p:sp>
      <p:sp>
        <p:nvSpPr>
          <p:cNvPr id="475" name="X"/>
          <p:cNvSpPr txBox="1"/>
          <p:nvPr/>
        </p:nvSpPr>
        <p:spPr>
          <a:xfrm>
            <a:off x="13729071" y="8589404"/>
            <a:ext cx="1102361" cy="24688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b="1" spc="408" sz="10200">
                <a:solidFill>
                  <a:schemeClr val="accent1"/>
                </a:solidFill>
                <a:latin typeface="Sriracha-Regular"/>
                <a:ea typeface="Sriracha-Regular"/>
                <a:cs typeface="Sriracha-Regular"/>
                <a:sym typeface="Sriracha-Regular"/>
              </a:defRPr>
            </a:lvl1pPr>
          </a:lstStyle>
          <a:p>
            <a:pPr/>
            <a:r>
              <a:t>X</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02."/>
          <p:cNvSpPr txBox="1"/>
          <p:nvPr>
            <p:ph type="body" idx="21"/>
          </p:nvPr>
        </p:nvSpPr>
        <p:spPr>
          <a:prstGeom prst="rect">
            <a:avLst/>
          </a:prstGeom>
        </p:spPr>
        <p:txBody>
          <a:bodyPr/>
          <a:lstStyle/>
          <a:p>
            <a:pPr/>
            <a:r>
              <a:t>02.</a:t>
            </a:r>
          </a:p>
        </p:txBody>
      </p:sp>
      <p:sp>
        <p:nvSpPr>
          <p:cNvPr id="769" name="Syllabus…"/>
          <p:cNvSpPr/>
          <p:nvPr>
            <p:ph type="body" idx="22"/>
          </p:nvPr>
        </p:nvSpPr>
        <p:spPr>
          <a:xfrm>
            <a:off x="6060095" y="1767106"/>
            <a:ext cx="16362131" cy="10181788"/>
          </a:xfrm>
          <a:prstGeom prst="rect">
            <a:avLst/>
          </a:prstGeom>
        </p:spPr>
        <p:txBody>
          <a:bodyPr/>
          <a:lstStyle/>
          <a:p>
            <a:pPr marL="0" indent="0" algn="ctr">
              <a:lnSpc>
                <a:spcPct val="100000"/>
              </a:lnSpc>
              <a:spcBef>
                <a:spcPts val="0"/>
              </a:spcBef>
              <a:buSzTx/>
              <a:buFontTx/>
              <a:buNone/>
            </a:pPr>
            <a:r>
              <a:t>Syllabus</a:t>
            </a:r>
          </a:p>
          <a:p>
            <a:pPr marL="339715" indent="-339715" algn="just">
              <a:lnSpc>
                <a:spcPct val="100000"/>
              </a:lnSpc>
              <a:spcBef>
                <a:spcPts val="0"/>
              </a:spcBef>
              <a:buFontTx/>
              <a:buChar char="-"/>
              <a:defRPr sz="4200"/>
            </a:pPr>
            <a:r>
              <a:t>Functions of science other than truth discovery</a:t>
            </a:r>
          </a:p>
          <a:p>
            <a:pPr marL="339715" indent="-339715" algn="just">
              <a:lnSpc>
                <a:spcPct val="100000"/>
              </a:lnSpc>
              <a:spcBef>
                <a:spcPts val="0"/>
              </a:spcBef>
              <a:buFontTx/>
              <a:buChar char="-"/>
              <a:defRPr sz="4200"/>
            </a:pPr>
            <a:r>
              <a:rPr i="1"/>
              <a:t>p</a:t>
            </a:r>
            <a:r>
              <a:t>-curve, StatCheck, GRIM, GRIMMER, SPRITE, RECOVAR</a:t>
            </a:r>
          </a:p>
          <a:p>
            <a:pPr marL="339715" indent="-339715" algn="just">
              <a:lnSpc>
                <a:spcPct val="100000"/>
              </a:lnSpc>
              <a:spcBef>
                <a:spcPts val="0"/>
              </a:spcBef>
              <a:buFontTx/>
              <a:buChar char="-"/>
              <a:defRPr sz="4200"/>
            </a:pPr>
            <a:r>
              <a:t>Recomputing results from summary statistics</a:t>
            </a:r>
          </a:p>
          <a:p>
            <a:pPr marL="339715" indent="-339715" algn="just">
              <a:lnSpc>
                <a:spcPct val="100000"/>
              </a:lnSpc>
              <a:spcBef>
                <a:spcPts val="0"/>
              </a:spcBef>
              <a:buFontTx/>
              <a:buChar char="-"/>
              <a:defRPr sz="4200"/>
            </a:pPr>
            <a:r>
              <a:t>Effect size plausibility</a:t>
            </a:r>
          </a:p>
          <a:p>
            <a:pPr lvl="1" marL="720715" indent="-339715" algn="just">
              <a:lnSpc>
                <a:spcPct val="100000"/>
              </a:lnSpc>
              <a:spcBef>
                <a:spcPts val="0"/>
              </a:spcBef>
              <a:buFontTx/>
              <a:buChar char="-"/>
              <a:defRPr sz="4200"/>
            </a:pPr>
            <a:r>
              <a:t>Reliability corrections</a:t>
            </a:r>
          </a:p>
          <a:p>
            <a:pPr marL="339715" indent="-339715" algn="just">
              <a:lnSpc>
                <a:spcPct val="100000"/>
              </a:lnSpc>
              <a:spcBef>
                <a:spcPts val="0"/>
              </a:spcBef>
              <a:buFontTx/>
              <a:buChar char="-"/>
              <a:defRPr sz="4200"/>
            </a:pPr>
            <a:r>
              <a:t>Meta-analysis bias detection &amp; its failures</a:t>
            </a:r>
          </a:p>
          <a:p>
            <a:pPr marL="339715" indent="-339715" algn="just">
              <a:lnSpc>
                <a:spcPct val="100000"/>
              </a:lnSpc>
              <a:spcBef>
                <a:spcPts val="0"/>
              </a:spcBef>
              <a:buFontTx/>
              <a:buChar char="-"/>
              <a:defRPr sz="4200"/>
            </a:pPr>
            <a:r>
              <a:t>(Missing) causal language</a:t>
            </a:r>
          </a:p>
          <a:p>
            <a:pPr marL="339715" indent="-339715" algn="just">
              <a:lnSpc>
                <a:spcPct val="100000"/>
              </a:lnSpc>
              <a:spcBef>
                <a:spcPts val="0"/>
              </a:spcBef>
              <a:buFontTx/>
              <a:buChar char="-"/>
              <a:defRPr sz="4200"/>
            </a:pPr>
            <a:r>
              <a:t>Construct validity evidence</a:t>
            </a:r>
          </a:p>
          <a:p>
            <a:pPr marL="339715" indent="-339715" algn="just">
              <a:lnSpc>
                <a:spcPct val="100000"/>
              </a:lnSpc>
              <a:spcBef>
                <a:spcPts val="0"/>
              </a:spcBef>
              <a:buFontTx/>
              <a:buChar char="-"/>
              <a:defRPr sz="4200"/>
            </a:pPr>
            <a:r>
              <a:t>Spotting nominative/jingle/jangle fallacies</a:t>
            </a:r>
          </a:p>
          <a:p>
            <a:pPr marL="339715" indent="-339715" algn="just">
              <a:lnSpc>
                <a:spcPct val="100000"/>
              </a:lnSpc>
              <a:spcBef>
                <a:spcPts val="0"/>
              </a:spcBef>
              <a:buFontTx/>
              <a:buChar char="-"/>
              <a:defRPr sz="4200"/>
            </a:pPr>
            <a:r>
              <a:t>Obtaining &amp; extracting data</a:t>
            </a:r>
          </a:p>
          <a:p>
            <a:pPr marL="339715" indent="-339715" algn="just">
              <a:lnSpc>
                <a:spcPct val="100000"/>
              </a:lnSpc>
              <a:spcBef>
                <a:spcPts val="0"/>
              </a:spcBef>
              <a:buFontTx/>
              <a:buChar char="-"/>
              <a:defRPr sz="4200"/>
            </a:pPr>
            <a:r>
              <a:t>Communicating errors + examples of critique</a:t>
            </a:r>
          </a:p>
          <a:p>
            <a:pPr marL="0" indent="0" algn="just">
              <a:lnSpc>
                <a:spcPct val="100000"/>
              </a:lnSpc>
              <a:spcBef>
                <a:spcPts val="0"/>
              </a:spcBef>
              <a:buSzTx/>
              <a:buFontTx/>
              <a:buNone/>
              <a:defRPr sz="2800"/>
            </a:pPr>
          </a:p>
          <a:p>
            <a:pPr marL="0" indent="0" algn="ctr">
              <a:lnSpc>
                <a:spcPct val="100000"/>
              </a:lnSpc>
              <a:spcBef>
                <a:spcPts val="0"/>
              </a:spcBef>
              <a:buSzTx/>
              <a:buFontTx/>
              <a:buNone/>
              <a:defRPr i="1" sz="4200"/>
            </a:pPr>
            <a:r>
              <a:t>Not merely information, </a:t>
            </a:r>
            <a:r>
              <a:rPr>
                <a:solidFill>
                  <a:schemeClr val="accent1"/>
                </a:solidFill>
              </a:rPr>
              <a:t>practice</a:t>
            </a:r>
            <a:r>
              <a: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02."/>
          <p:cNvSpPr txBox="1"/>
          <p:nvPr>
            <p:ph type="body" idx="21"/>
          </p:nvPr>
        </p:nvSpPr>
        <p:spPr>
          <a:prstGeom prst="rect">
            <a:avLst/>
          </a:prstGeom>
        </p:spPr>
        <p:txBody>
          <a:bodyPr/>
          <a:lstStyle/>
          <a:p>
            <a:pPr/>
            <a:r>
              <a:t>02.</a:t>
            </a:r>
          </a:p>
        </p:txBody>
      </p:sp>
      <p:sp>
        <p:nvSpPr>
          <p:cNvPr id="774" name="Problems encountered…"/>
          <p:cNvSpPr/>
          <p:nvPr>
            <p:ph type="body" idx="22"/>
          </p:nvPr>
        </p:nvSpPr>
        <p:spPr>
          <a:xfrm>
            <a:off x="2045635" y="1840764"/>
            <a:ext cx="16362131" cy="10327884"/>
          </a:xfrm>
          <a:prstGeom prst="rect">
            <a:avLst/>
          </a:prstGeom>
        </p:spPr>
        <p:txBody>
          <a:bodyPr/>
          <a:lstStyle/>
          <a:p>
            <a:pPr marL="0" indent="0" algn="ctr">
              <a:spcBef>
                <a:spcPts val="3700"/>
              </a:spcBef>
              <a:buSzTx/>
              <a:buFontTx/>
              <a:buNone/>
              <a:defRPr sz="4500"/>
            </a:pPr>
            <a:r>
              <a:t>Problems encountered</a:t>
            </a:r>
          </a:p>
          <a:p>
            <a:pPr marL="0" indent="0" algn="ctr">
              <a:spcBef>
                <a:spcPts val="0"/>
              </a:spcBef>
              <a:buSzTx/>
              <a:buFontTx/>
              <a:buNone/>
              <a:defRPr sz="8000"/>
            </a:pPr>
            <a:r>
              <a:t>Permission to critique</a:t>
            </a:r>
          </a:p>
          <a:p>
            <a:pPr marL="0" indent="0" algn="ctr">
              <a:lnSpc>
                <a:spcPct val="100000"/>
              </a:lnSpc>
              <a:spcBef>
                <a:spcPts val="0"/>
              </a:spcBef>
              <a:buSzTx/>
              <a:buFontTx/>
              <a:buNone/>
              <a:defRPr b="1" spc="144" sz="3600">
                <a:latin typeface="Sriracha-Regular"/>
                <a:ea typeface="Sriracha-Regular"/>
                <a:cs typeface="Sriracha-Regular"/>
                <a:sym typeface="Sriracha-Regular"/>
              </a:defRPr>
            </a:pPr>
            <a:r>
              <a:t>xxxxxxxxxx</a:t>
            </a:r>
          </a:p>
          <a:p>
            <a:pPr marL="0" indent="0" algn="ctr">
              <a:spcBef>
                <a:spcPts val="0"/>
              </a:spcBef>
              <a:buSzTx/>
              <a:buFontTx/>
              <a:buNone/>
              <a:defRPr sz="8000"/>
            </a:pPr>
            <a:r>
              <a:t>Language of critique</a:t>
            </a:r>
          </a:p>
          <a:p>
            <a:pPr marL="0" indent="0" algn="ctr">
              <a:lnSpc>
                <a:spcPct val="100000"/>
              </a:lnSpc>
              <a:spcBef>
                <a:spcPts val="0"/>
              </a:spcBef>
              <a:buSzTx/>
              <a:buFontTx/>
              <a:buNone/>
              <a:defRPr b="1" spc="144" sz="3600">
                <a:latin typeface="Sriracha-Regular"/>
                <a:ea typeface="Sriracha-Regular"/>
                <a:cs typeface="Sriracha-Regular"/>
                <a:sym typeface="Sriracha-Regular"/>
              </a:defRPr>
            </a:pPr>
          </a:p>
          <a:p>
            <a:pPr marL="0" indent="0" algn="ctr">
              <a:spcBef>
                <a:spcPts val="0"/>
              </a:spcBef>
              <a:buSzTx/>
              <a:buFontTx/>
              <a:buNone/>
              <a:defRPr sz="6300">
                <a:solidFill>
                  <a:schemeClr val="accent1"/>
                </a:solidFill>
              </a:defRPr>
            </a:pPr>
            <a:r>
              <a:rPr i="1"/>
              <a:t>Exposure &amp; Practice!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03."/>
          <p:cNvSpPr txBox="1"/>
          <p:nvPr>
            <p:ph type="body" idx="21"/>
          </p:nvPr>
        </p:nvSpPr>
        <p:spPr>
          <a:prstGeom prst="rect">
            <a:avLst/>
          </a:prstGeom>
        </p:spPr>
        <p:txBody>
          <a:bodyPr/>
          <a:lstStyle/>
          <a:p>
            <a:pPr/>
            <a:r>
              <a:t>03.</a:t>
            </a:r>
          </a:p>
        </p:txBody>
      </p:sp>
      <p:sp>
        <p:nvSpPr>
          <p:cNvPr id="779" name="Textfeld 7"/>
          <p:cNvSpPr txBox="1"/>
          <p:nvPr>
            <p:ph type="body" idx="22"/>
          </p:nvPr>
        </p:nvSpPr>
        <p:spPr>
          <a:xfrm>
            <a:off x="3749040" y="2930033"/>
            <a:ext cx="16885920" cy="3389556"/>
          </a:xfrm>
          <a:prstGeom prst="rect">
            <a:avLst/>
          </a:prstGeom>
        </p:spPr>
        <p:txBody>
          <a:bodyPr/>
          <a:lstStyle/>
          <a:p>
            <a:pPr>
              <a:lnSpc>
                <a:spcPct val="80000"/>
              </a:lnSpc>
              <a:defRPr spc="-520" sz="13000">
                <a:latin typeface="PT Sans"/>
                <a:ea typeface="PT Sans"/>
                <a:cs typeface="PT Sans"/>
                <a:sym typeface="PT Sans"/>
              </a:defRPr>
            </a:pPr>
            <a:r>
              <a:t>ER</a:t>
            </a:r>
            <a:r>
              <a:rPr>
                <a:solidFill>
                  <a:schemeClr val="accent1"/>
                </a:solidFill>
              </a:rPr>
              <a:t>Я</a:t>
            </a:r>
            <a:r>
              <a:t>OR</a:t>
            </a:r>
          </a:p>
          <a:p>
            <a:pPr/>
            <a:r>
              <a:t>A bug bounty program for science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Textfeld 7"/>
          <p:cNvSpPr txBox="1"/>
          <p:nvPr>
            <p:ph type="body" idx="21"/>
          </p:nvPr>
        </p:nvSpPr>
        <p:spPr>
          <a:xfrm>
            <a:off x="1523151" y="3681211"/>
            <a:ext cx="21337697" cy="6353578"/>
          </a:xfrm>
          <a:prstGeom prst="rect">
            <a:avLst/>
          </a:prstGeom>
        </p:spPr>
        <p:txBody>
          <a:bodyPr/>
          <a:lstStyle/>
          <a:p>
            <a:pPr marL="0" indent="0" algn="ctr">
              <a:lnSpc>
                <a:spcPct val="80000"/>
              </a:lnSpc>
              <a:spcBef>
                <a:spcPts val="0"/>
              </a:spcBef>
              <a:buSzTx/>
              <a:buFontTx/>
              <a:buNone/>
              <a:defRPr spc="-175" sz="17500">
                <a:solidFill>
                  <a:srgbClr val="FFFFFF"/>
                </a:solidFill>
              </a:defRPr>
            </a:pPr>
            <a:r>
              <a:rPr>
                <a:solidFill>
                  <a:schemeClr val="accent1"/>
                </a:solidFill>
              </a:rPr>
              <a:t>250,000 CHF</a:t>
            </a:r>
            <a:r>
              <a:t> </a:t>
            </a:r>
          </a:p>
          <a:p>
            <a:pPr marL="0" indent="0" algn="ctr">
              <a:lnSpc>
                <a:spcPct val="80000"/>
              </a:lnSpc>
              <a:spcBef>
                <a:spcPts val="0"/>
              </a:spcBef>
              <a:buSzTx/>
              <a:buFontTx/>
              <a:buNone/>
              <a:defRPr spc="-90" sz="9000">
                <a:solidFill>
                  <a:srgbClr val="FFFFFF"/>
                </a:solidFill>
              </a:defRPr>
            </a:pPr>
            <a:r>
              <a:t>(€260k, $285k)</a:t>
            </a:r>
          </a:p>
          <a:p>
            <a:pPr marL="0" indent="0" algn="ctr">
              <a:lnSpc>
                <a:spcPct val="80000"/>
              </a:lnSpc>
              <a:spcBef>
                <a:spcPts val="0"/>
              </a:spcBef>
              <a:buSzTx/>
              <a:buFontTx/>
              <a:buNone/>
              <a:defRPr spc="-175" sz="17500">
                <a:solidFill>
                  <a:srgbClr val="FFFFFF"/>
                </a:solidFill>
              </a:defRPr>
            </a:pPr>
            <a:r>
              <a:t>fund</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Textfeld 7"/>
          <p:cNvSpPr txBox="1"/>
          <p:nvPr>
            <p:ph type="body" idx="21"/>
          </p:nvPr>
        </p:nvSpPr>
        <p:spPr>
          <a:xfrm>
            <a:off x="1523151" y="2376013"/>
            <a:ext cx="21337697" cy="8963974"/>
          </a:xfrm>
          <a:prstGeom prst="rect">
            <a:avLst/>
          </a:prstGeom>
        </p:spPr>
        <p:txBody>
          <a:bodyPr/>
          <a:lstStyle/>
          <a:p>
            <a:pPr marL="0" indent="0" algn="ctr">
              <a:lnSpc>
                <a:spcPct val="70000"/>
              </a:lnSpc>
              <a:spcBef>
                <a:spcPts val="0"/>
              </a:spcBef>
              <a:buSzTx/>
              <a:buFontTx/>
              <a:buNone/>
              <a:defRPr spc="-125" sz="12500">
                <a:solidFill>
                  <a:srgbClr val="FFFFFF"/>
                </a:solidFill>
              </a:defRPr>
            </a:pPr>
            <a:r>
              <a:t>Check</a:t>
            </a:r>
            <a:endParaRPr spc="-90" sz="9000"/>
          </a:p>
          <a:p>
            <a:pPr marL="0" indent="0" algn="ctr">
              <a:lnSpc>
                <a:spcPct val="80000"/>
              </a:lnSpc>
              <a:spcBef>
                <a:spcPts val="0"/>
              </a:spcBef>
              <a:buSzTx/>
              <a:buFontTx/>
              <a:buNone/>
              <a:defRPr spc="-175" sz="17500">
                <a:solidFill>
                  <a:srgbClr val="FFFFFF"/>
                </a:solidFill>
              </a:defRPr>
            </a:pPr>
            <a:r>
              <a:rPr spc="-350" sz="35000">
                <a:solidFill>
                  <a:schemeClr val="accent1"/>
                </a:solidFill>
              </a:rPr>
              <a:t>100</a:t>
            </a:r>
            <a:r>
              <a:rPr>
                <a:solidFill>
                  <a:schemeClr val="accent1"/>
                </a:solidFill>
              </a:rPr>
              <a:t> </a:t>
            </a:r>
            <a:endParaRPr>
              <a:solidFill>
                <a:schemeClr val="accent1"/>
              </a:solidFill>
            </a:endParaRPr>
          </a:p>
          <a:p>
            <a:pPr marL="0" indent="0" algn="ctr">
              <a:lnSpc>
                <a:spcPct val="80000"/>
              </a:lnSpc>
              <a:spcBef>
                <a:spcPts val="0"/>
              </a:spcBef>
              <a:buSzTx/>
              <a:buFontTx/>
              <a:buNone/>
              <a:defRPr spc="-90" sz="9000">
                <a:solidFill>
                  <a:srgbClr val="FFFFFF"/>
                </a:solidFill>
              </a:defRPr>
            </a:pPr>
            <a:r>
              <a:t>published articles </a:t>
            </a:r>
          </a:p>
          <a:p>
            <a:pPr marL="0" indent="0" algn="ctr">
              <a:lnSpc>
                <a:spcPct val="80000"/>
              </a:lnSpc>
              <a:spcBef>
                <a:spcPts val="0"/>
              </a:spcBef>
              <a:buSzTx/>
              <a:buFontTx/>
              <a:buNone/>
              <a:defRPr spc="-90" sz="9000">
                <a:solidFill>
                  <a:srgbClr val="FFFFFF"/>
                </a:solidFill>
              </a:defRPr>
            </a:pPr>
            <a:r>
              <a:t>for errors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Textfeld 7"/>
          <p:cNvSpPr txBox="1"/>
          <p:nvPr>
            <p:ph type="body" idx="21"/>
          </p:nvPr>
        </p:nvSpPr>
        <p:spPr>
          <a:xfrm>
            <a:off x="1523151" y="3927443"/>
            <a:ext cx="21337697" cy="5861114"/>
          </a:xfrm>
          <a:prstGeom prst="rect">
            <a:avLst/>
          </a:prstGeom>
        </p:spPr>
        <p:txBody>
          <a:bodyPr/>
          <a:lstStyle/>
          <a:p>
            <a:pPr marL="0" indent="0" algn="ctr">
              <a:lnSpc>
                <a:spcPct val="50000"/>
              </a:lnSpc>
              <a:spcBef>
                <a:spcPts val="0"/>
              </a:spcBef>
              <a:buSzTx/>
              <a:buFontTx/>
              <a:buNone/>
              <a:defRPr spc="-90" sz="9000">
                <a:solidFill>
                  <a:srgbClr val="FFFFFF"/>
                </a:solidFill>
              </a:defRPr>
            </a:pPr>
            <a:r>
              <a:t>Pay authors &amp; reviewers</a:t>
            </a:r>
          </a:p>
          <a:p>
            <a:pPr marL="0" indent="0" algn="ctr">
              <a:lnSpc>
                <a:spcPct val="80000"/>
              </a:lnSpc>
              <a:spcBef>
                <a:spcPts val="0"/>
              </a:spcBef>
              <a:buSzTx/>
              <a:buFontTx/>
              <a:buNone/>
              <a:defRPr spc="-175" sz="17500">
                <a:solidFill>
                  <a:srgbClr val="FFFFFF"/>
                </a:solidFill>
              </a:defRPr>
            </a:pPr>
            <a:r>
              <a:rPr spc="-250" sz="25000">
                <a:solidFill>
                  <a:schemeClr val="accent1"/>
                </a:solidFill>
              </a:rPr>
              <a:t>+ bonus reward </a:t>
            </a:r>
            <a:r>
              <a:rPr>
                <a:solidFill>
                  <a:schemeClr val="accent1"/>
                </a:solidFill>
              </a:rPr>
              <a:t> </a:t>
            </a:r>
            <a:endParaRPr>
              <a:solidFill>
                <a:schemeClr val="accent1"/>
              </a:solidFill>
            </a:endParaRPr>
          </a:p>
          <a:p>
            <a:pPr marL="0" indent="0" algn="ctr">
              <a:lnSpc>
                <a:spcPct val="80000"/>
              </a:lnSpc>
              <a:spcBef>
                <a:spcPts val="0"/>
              </a:spcBef>
              <a:buSzTx/>
              <a:buFontTx/>
              <a:buNone/>
              <a:defRPr spc="-100" sz="10000">
                <a:solidFill>
                  <a:srgbClr val="FFFFFF"/>
                </a:solidFill>
              </a:defRPr>
            </a:pPr>
            <a:r>
              <a:t>contingent on errors found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787" name="Table 1"/>
          <p:cNvGraphicFramePr/>
          <p:nvPr/>
        </p:nvGraphicFramePr>
        <p:xfrm>
          <a:off x="4285175" y="4033810"/>
          <a:ext cx="15838766" cy="583623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950160"/>
                <a:gridCol w="7854709"/>
                <a:gridCol w="5008779"/>
              </a:tblGrid>
              <a:tr h="1379975">
                <a:tc>
                  <a:txBody>
                    <a:bodyPr/>
                    <a:lstStyle/>
                    <a:p>
                      <a:pPr algn="l">
                        <a:spcBef>
                          <a:spcPts val="500"/>
                        </a:spcBef>
                        <a:defRPr b="1" sz="5000"/>
                      </a:pP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500"/>
                        </a:spcBef>
                        <a:defRPr sz="1800">
                          <a:solidFill>
                            <a:srgbClr val="000000"/>
                          </a:solidFill>
                        </a:defRPr>
                      </a:pPr>
                      <a:r>
                        <a:rPr b="1" sz="5000">
                          <a:solidFill>
                            <a:schemeClr val="accent4"/>
                          </a:solidFill>
                        </a:rPr>
                        <a:t>Base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500"/>
                        </a:spcBef>
                        <a:defRPr sz="1800">
                          <a:solidFill>
                            <a:srgbClr val="000000"/>
                          </a:solidFill>
                        </a:defRPr>
                      </a:pPr>
                      <a:r>
                        <a:rPr b="1" sz="5000">
                          <a:solidFill>
                            <a:schemeClr val="accent4"/>
                          </a:solidFill>
                        </a:rPr>
                        <a:t>Bonus reward</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1718758">
                <a:tc>
                  <a:txBody>
                    <a:bodyPr/>
                    <a:lstStyle/>
                    <a:p>
                      <a:pPr algn="l">
                        <a:spcBef>
                          <a:spcPts val="500"/>
                        </a:spcBef>
                        <a:defRPr sz="1800">
                          <a:solidFill>
                            <a:srgbClr val="000000"/>
                          </a:solidFill>
                        </a:defRPr>
                      </a:pPr>
                      <a:r>
                        <a:rPr sz="5000">
                          <a:solidFill>
                            <a:schemeClr val="accent4"/>
                          </a:solidFill>
                        </a:rPr>
                        <a:t>Author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500"/>
                        </a:spcBef>
                        <a:defRPr sz="1800">
                          <a:solidFill>
                            <a:srgbClr val="000000"/>
                          </a:solidFill>
                        </a:defRPr>
                      </a:pPr>
                      <a:r>
                        <a:rPr sz="5000">
                          <a:solidFill>
                            <a:schemeClr val="accent4"/>
                          </a:solidFill>
                        </a:rPr>
                        <a:t>CHF 250</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500"/>
                        </a:spcBef>
                        <a:defRPr sz="1800">
                          <a:solidFill>
                            <a:srgbClr val="000000"/>
                          </a:solidFill>
                        </a:defRPr>
                      </a:pPr>
                      <a:r>
                        <a:rPr sz="5000">
                          <a:solidFill>
                            <a:schemeClr val="accent4"/>
                          </a:solidFill>
                        </a:rPr>
                        <a:t>Up to 250 CHF</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2549646">
                <a:tc>
                  <a:txBody>
                    <a:bodyPr/>
                    <a:lstStyle/>
                    <a:p>
                      <a:pPr algn="l">
                        <a:spcBef>
                          <a:spcPts val="500"/>
                        </a:spcBef>
                        <a:defRPr sz="1800">
                          <a:solidFill>
                            <a:srgbClr val="000000"/>
                          </a:solidFill>
                        </a:defRPr>
                      </a:pPr>
                      <a:r>
                        <a:rPr sz="5000">
                          <a:solidFill>
                            <a:schemeClr val="accent4"/>
                          </a:solidFill>
                        </a:rPr>
                        <a:t>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lnSpc>
                          <a:spcPct val="70000"/>
                        </a:lnSpc>
                        <a:spcBef>
                          <a:spcPts val="500"/>
                        </a:spcBef>
                        <a:defRPr sz="5000"/>
                      </a:pPr>
                      <a:r>
                        <a:t>c.250 − 1,000 CHF </a:t>
                      </a:r>
                    </a:p>
                    <a:p>
                      <a:pPr algn="l">
                        <a:lnSpc>
                          <a:spcPct val="70000"/>
                        </a:lnSpc>
                        <a:spcBef>
                          <a:spcPts val="500"/>
                        </a:spcBef>
                        <a:defRPr sz="4400"/>
                      </a:pPr>
                      <a:r>
                        <a:t>Depending on expected effort</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500"/>
                        </a:spcBef>
                        <a:defRPr sz="1800">
                          <a:solidFill>
                            <a:srgbClr val="000000"/>
                          </a:solidFill>
                        </a:defRPr>
                      </a:pPr>
                      <a:r>
                        <a:rPr sz="5000">
                          <a:solidFill>
                            <a:schemeClr val="accent4"/>
                          </a:solidFill>
                        </a:rPr>
                        <a:t>Up to 2,500 CHF</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bl>
          </a:graphicData>
        </a:graphic>
      </p:graphicFrame>
      <p:sp>
        <p:nvSpPr>
          <p:cNvPr id="788" name="Indicative ranges; will be scaled for regional differences"/>
          <p:cNvSpPr txBox="1"/>
          <p:nvPr/>
        </p:nvSpPr>
        <p:spPr>
          <a:xfrm>
            <a:off x="6178175" y="11588230"/>
            <a:ext cx="12027650" cy="782827"/>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marL="401052" indent="-401052">
              <a:spcBef>
                <a:spcPts val="1100"/>
              </a:spcBef>
              <a:buSzPct val="100000"/>
              <a:buChar char="*"/>
              <a:defRPr i="1" sz="4000"/>
            </a:lvl1pPr>
          </a:lstStyle>
          <a:p>
            <a:pPr/>
            <a:r>
              <a:t>Indicative ranges; will be scaled for regional differences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
          <p:cNvSpPr txBox="1"/>
          <p:nvPr>
            <p:ph type="body" idx="21"/>
          </p:nvPr>
        </p:nvSpPr>
        <p:spPr>
          <a:xfrm>
            <a:off x="5201578" y="8954853"/>
            <a:ext cx="1265581" cy="1996441"/>
          </a:xfrm>
          <a:prstGeom prst="rect">
            <a:avLst/>
          </a:prstGeom>
        </p:spPr>
        <p:txBody>
          <a:bodyPr/>
          <a:lstStyle>
            <a:lvl1pPr>
              <a:defRPr spc="408" sz="10200"/>
            </a:lvl1pPr>
          </a:lstStyle>
          <a:p>
            <a:pPr/>
            <a:r>
              <a:t>౿</a:t>
            </a:r>
          </a:p>
        </p:txBody>
      </p:sp>
      <p:sp>
        <p:nvSpPr>
          <p:cNvPr id="791" name="Obtaining empirical estimates of the…"/>
          <p:cNvSpPr/>
          <p:nvPr>
            <p:ph type="body" idx="22"/>
          </p:nvPr>
        </p:nvSpPr>
        <p:spPr>
          <a:xfrm>
            <a:off x="7075960" y="9367889"/>
            <a:ext cx="12570188" cy="1642806"/>
          </a:xfrm>
          <a:prstGeom prst="rect">
            <a:avLst/>
          </a:prstGeom>
        </p:spPr>
        <p:txBody>
          <a:bodyPr/>
          <a:lstStyle/>
          <a:p>
            <a:pPr>
              <a:defRPr sz="4400"/>
            </a:pPr>
            <a:r>
              <a:t>Obtaining empirical estimates of the </a:t>
            </a:r>
          </a:p>
          <a:p>
            <a:pPr>
              <a:defRPr sz="4400"/>
            </a:pPr>
            <a:r>
              <a:rPr b="1"/>
              <a:t>types</a:t>
            </a:r>
            <a:r>
              <a:t> of errors &amp; their </a:t>
            </a:r>
            <a:r>
              <a:rPr b="1"/>
              <a:t>prevalence</a:t>
            </a:r>
          </a:p>
        </p:txBody>
      </p:sp>
      <p:sp>
        <p:nvSpPr>
          <p:cNvPr id="792" name="Estimating a benefit-cost ratio of an error detection system relative to not detecting these errors"/>
          <p:cNvSpPr/>
          <p:nvPr>
            <p:ph type="body" idx="24"/>
          </p:nvPr>
        </p:nvSpPr>
        <p:spPr>
          <a:xfrm>
            <a:off x="7075960" y="6840850"/>
            <a:ext cx="12570188" cy="1642806"/>
          </a:xfrm>
          <a:prstGeom prst="rect">
            <a:avLst/>
          </a:prstGeom>
        </p:spPr>
        <p:txBody>
          <a:bodyPr/>
          <a:lstStyle/>
          <a:p>
            <a:pPr>
              <a:defRPr sz="4400"/>
            </a:pPr>
            <a:r>
              <a:t>Estimating a </a:t>
            </a:r>
            <a:r>
              <a:rPr b="1"/>
              <a:t>benefit-cost ratio</a:t>
            </a:r>
            <a:r>
              <a:t> of an error detection system relative to </a:t>
            </a:r>
            <a:r>
              <a:rPr b="1"/>
              <a:t>not detecting</a:t>
            </a:r>
            <a:r>
              <a:t> these errors</a:t>
            </a:r>
          </a:p>
        </p:txBody>
      </p:sp>
      <p:sp>
        <p:nvSpPr>
          <p:cNvPr id="793" name="Explore and test practical challenges in the…"/>
          <p:cNvSpPr/>
          <p:nvPr>
            <p:ph type="body" idx="26"/>
          </p:nvPr>
        </p:nvSpPr>
        <p:spPr>
          <a:xfrm>
            <a:off x="7075960" y="4313812"/>
            <a:ext cx="12570188" cy="1642806"/>
          </a:xfrm>
          <a:prstGeom prst="rect">
            <a:avLst/>
          </a:prstGeom>
        </p:spPr>
        <p:txBody>
          <a:bodyPr/>
          <a:lstStyle/>
          <a:p>
            <a:pPr>
              <a:defRPr sz="4400"/>
            </a:pPr>
            <a:r>
              <a:t>Explore and test </a:t>
            </a:r>
            <a:r>
              <a:rPr b="1"/>
              <a:t>practical challenges</a:t>
            </a:r>
            <a:r>
              <a:t> in the </a:t>
            </a:r>
          </a:p>
          <a:p>
            <a:pPr>
              <a:defRPr sz="4400"/>
            </a:pPr>
            <a:r>
              <a:t>implementation of an error checking system</a:t>
            </a:r>
          </a:p>
        </p:txBody>
      </p:sp>
      <p:sp>
        <p:nvSpPr>
          <p:cNvPr id="794" name="౿"/>
          <p:cNvSpPr txBox="1"/>
          <p:nvPr/>
        </p:nvSpPr>
        <p:spPr>
          <a:xfrm>
            <a:off x="5201578" y="3900774"/>
            <a:ext cx="1265581"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b="1" spc="408" sz="10200">
                <a:solidFill>
                  <a:schemeClr val="accent1"/>
                </a:solidFill>
                <a:latin typeface="Sriracha-Regular"/>
                <a:ea typeface="Sriracha-Regular"/>
                <a:cs typeface="Sriracha-Regular"/>
                <a:sym typeface="Sriracha-Regular"/>
              </a:defRPr>
            </a:lvl1pPr>
          </a:lstStyle>
          <a:p>
            <a:pPr/>
            <a:r>
              <a:t>౿</a:t>
            </a:r>
          </a:p>
        </p:txBody>
      </p:sp>
      <p:sp>
        <p:nvSpPr>
          <p:cNvPr id="795" name="౿"/>
          <p:cNvSpPr txBox="1"/>
          <p:nvPr/>
        </p:nvSpPr>
        <p:spPr>
          <a:xfrm>
            <a:off x="5201578" y="6427813"/>
            <a:ext cx="1265581" cy="199644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a:defRPr b="1" spc="408" sz="10200">
                <a:solidFill>
                  <a:schemeClr val="accent1"/>
                </a:solidFill>
                <a:latin typeface="Sriracha-Regular"/>
                <a:ea typeface="Sriracha-Regular"/>
                <a:cs typeface="Sriracha-Regular"/>
                <a:sym typeface="Sriracha-Regular"/>
              </a:defRPr>
            </a:lvl1pPr>
          </a:lstStyle>
          <a:p>
            <a:pPr/>
            <a:r>
              <a:t>౿</a:t>
            </a:r>
          </a:p>
        </p:txBody>
      </p:sp>
      <p:sp>
        <p:nvSpPr>
          <p:cNvPr id="796" name="Goals"/>
          <p:cNvSpPr/>
          <p:nvPr/>
        </p:nvSpPr>
        <p:spPr>
          <a:xfrm>
            <a:off x="5906906" y="2199809"/>
            <a:ext cx="12570188" cy="1642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a:defRPr b="1" sz="4400"/>
            </a:lvl1pPr>
          </a:lstStyle>
          <a:p>
            <a:pPr/>
            <a:r>
              <a:t>Goals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01."/>
          <p:cNvSpPr txBox="1"/>
          <p:nvPr>
            <p:ph type="body" idx="21"/>
          </p:nvPr>
        </p:nvSpPr>
        <p:spPr>
          <a:prstGeom prst="rect">
            <a:avLst/>
          </a:prstGeom>
        </p:spPr>
        <p:txBody>
          <a:bodyPr/>
          <a:lstStyle/>
          <a:p>
            <a:pPr/>
            <a:r>
              <a:t>01.</a:t>
            </a:r>
          </a:p>
        </p:txBody>
      </p:sp>
      <p:sp>
        <p:nvSpPr>
          <p:cNvPr id="799" name="Textfeld 10"/>
          <p:cNvSpPr txBox="1"/>
          <p:nvPr>
            <p:ph type="body" idx="22"/>
          </p:nvPr>
        </p:nvSpPr>
        <p:spPr>
          <a:xfrm>
            <a:off x="8738682" y="3298089"/>
            <a:ext cx="11424234" cy="712673"/>
          </a:xfrm>
          <a:prstGeom prst="rect">
            <a:avLst/>
          </a:prstGeom>
        </p:spPr>
        <p:txBody>
          <a:bodyPr/>
          <a:lstStyle>
            <a:lvl1pPr>
              <a:defRPr b="1"/>
            </a:lvl1pPr>
          </a:lstStyle>
          <a:p>
            <a:pPr>
              <a:defRPr b="0"/>
            </a:pPr>
            <a:r>
              <a:rPr b="1"/>
              <a:t>Candidate articles</a:t>
            </a:r>
          </a:p>
        </p:txBody>
      </p:sp>
      <p:sp>
        <p:nvSpPr>
          <p:cNvPr id="800" name="03."/>
          <p:cNvSpPr txBox="1"/>
          <p:nvPr>
            <p:ph type="body" idx="23"/>
          </p:nvPr>
        </p:nvSpPr>
        <p:spPr>
          <a:prstGeom prst="rect">
            <a:avLst/>
          </a:prstGeom>
        </p:spPr>
        <p:txBody>
          <a:bodyPr/>
          <a:lstStyle/>
          <a:p>
            <a:pPr/>
            <a:r>
              <a:t>03.</a:t>
            </a:r>
          </a:p>
        </p:txBody>
      </p:sp>
      <p:sp>
        <p:nvSpPr>
          <p:cNvPr id="801" name="Textfeld 11"/>
          <p:cNvSpPr txBox="1"/>
          <p:nvPr>
            <p:ph type="body" idx="24"/>
          </p:nvPr>
        </p:nvSpPr>
        <p:spPr>
          <a:xfrm>
            <a:off x="8738682" y="9844316"/>
            <a:ext cx="11424234" cy="712673"/>
          </a:xfrm>
          <a:prstGeom prst="rect">
            <a:avLst/>
          </a:prstGeom>
        </p:spPr>
        <p:txBody>
          <a:bodyPr/>
          <a:lstStyle>
            <a:lvl1pPr>
              <a:defRPr b="1">
                <a:solidFill>
                  <a:schemeClr val="accent4">
                    <a:lumOff val="42352"/>
                  </a:schemeClr>
                </a:solidFill>
              </a:defRPr>
            </a:lvl1pPr>
          </a:lstStyle>
          <a:p>
            <a:pPr/>
            <a:r>
              <a:t>Match with reviewer</a:t>
            </a:r>
          </a:p>
        </p:txBody>
      </p:sp>
      <p:sp>
        <p:nvSpPr>
          <p:cNvPr id="802" name="02."/>
          <p:cNvSpPr txBox="1"/>
          <p:nvPr>
            <p:ph type="body" idx="25"/>
          </p:nvPr>
        </p:nvSpPr>
        <p:spPr>
          <a:prstGeom prst="rect">
            <a:avLst/>
          </a:prstGeom>
        </p:spPr>
        <p:txBody>
          <a:bodyPr/>
          <a:lstStyle/>
          <a:p>
            <a:pPr/>
            <a:r>
              <a:t>02.</a:t>
            </a:r>
          </a:p>
        </p:txBody>
      </p:sp>
      <p:sp>
        <p:nvSpPr>
          <p:cNvPr id="803" name="Textfeld 9"/>
          <p:cNvSpPr txBox="1"/>
          <p:nvPr>
            <p:ph type="body" idx="26"/>
          </p:nvPr>
        </p:nvSpPr>
        <p:spPr>
          <a:xfrm>
            <a:off x="7395090" y="6501664"/>
            <a:ext cx="11424235" cy="712672"/>
          </a:xfrm>
          <a:prstGeom prst="rect">
            <a:avLst/>
          </a:prstGeom>
        </p:spPr>
        <p:txBody>
          <a:bodyPr/>
          <a:lstStyle>
            <a:lvl1pPr>
              <a:defRPr b="1">
                <a:solidFill>
                  <a:schemeClr val="accent4">
                    <a:lumOff val="42352"/>
                  </a:schemeClr>
                </a:solidFill>
              </a:defRPr>
            </a:lvl1pPr>
          </a:lstStyle>
          <a:p>
            <a:pPr/>
            <a:r>
              <a:t>Obtain author consent</a:t>
            </a:r>
          </a:p>
        </p:txBody>
      </p:sp>
      <p:sp>
        <p:nvSpPr>
          <p:cNvPr id="804" name="Selected for ‘importance’:             Would matter if it contained errors…"/>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20842" indent="-320842" defTabSz="825500">
              <a:buSzPct val="100000"/>
              <a:buChar char="-"/>
              <a:defRPr spc="39" sz="4000">
                <a:solidFill>
                  <a:srgbClr val="000000"/>
                </a:solidFill>
                <a:latin typeface="Oswald-Regular"/>
                <a:ea typeface="Oswald-Regular"/>
                <a:cs typeface="Oswald-Regular"/>
                <a:sym typeface="Oswald-Regular"/>
              </a:defRPr>
            </a:pPr>
            <a:r>
              <a:t>Selected for ‘importance’:             Would matter if it contained errors</a:t>
            </a:r>
          </a:p>
          <a:p>
            <a:pPr marL="320842" indent="-320842" defTabSz="825500">
              <a:buSzPct val="100000"/>
              <a:buChar char="-"/>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Recent (c.10 years)</a:t>
            </a:r>
          </a:p>
          <a:p>
            <a:pPr marL="320842" indent="-320842" defTabSz="825500">
              <a:buSzPct val="100000"/>
              <a:buChar char="-"/>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Suggestions welcome</a:t>
            </a:r>
          </a:p>
          <a:p>
            <a:pPr marL="320842" indent="-320842" defTabSz="825500">
              <a:buSzPct val="100000"/>
              <a:buChar char="-"/>
              <a:defRPr spc="39" sz="4000">
                <a:solidFill>
                  <a:srgbClr val="000000"/>
                </a:solidFill>
                <a:latin typeface="Oswald-Regular"/>
                <a:ea typeface="Oswald-Regular"/>
                <a:cs typeface="Oswald-Regular"/>
                <a:sym typeface="Oswald-Regular"/>
              </a:defRPr>
            </a:pPr>
            <a:r>
              <a:t>Especially self-nominations</a:t>
            </a:r>
          </a:p>
          <a:p>
            <a:pPr marL="320842" indent="-320842" defTabSz="825500">
              <a:buSzPct val="100000"/>
              <a:buChar char="-"/>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rPr u="sng"/>
              <a:t>Not</a:t>
            </a:r>
            <a:r>
              <a:t> randomly sampled</a:t>
            </a:r>
          </a:p>
          <a:p>
            <a:pPr marL="320842" indent="-320842" defTabSz="825500">
              <a:buSzPct val="100000"/>
              <a:buChar char="-"/>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Attention paid to gender balance etc.</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01."/>
          <p:cNvSpPr txBox="1"/>
          <p:nvPr>
            <p:ph type="body" idx="21"/>
          </p:nvPr>
        </p:nvSpPr>
        <p:spPr>
          <a:prstGeom prst="rect">
            <a:avLst/>
          </a:prstGeom>
        </p:spPr>
        <p:txBody>
          <a:bodyPr/>
          <a:lstStyle/>
          <a:p>
            <a:pPr/>
            <a:r>
              <a:t>01.</a:t>
            </a:r>
          </a:p>
        </p:txBody>
      </p:sp>
      <p:sp>
        <p:nvSpPr>
          <p:cNvPr id="807" name="Textfeld 10"/>
          <p:cNvSpPr txBox="1"/>
          <p:nvPr>
            <p:ph type="body" idx="22"/>
          </p:nvPr>
        </p:nvSpPr>
        <p:spPr>
          <a:xfrm>
            <a:off x="8738682" y="3298089"/>
            <a:ext cx="11424234" cy="712673"/>
          </a:xfrm>
          <a:prstGeom prst="rect">
            <a:avLst/>
          </a:prstGeom>
        </p:spPr>
        <p:txBody>
          <a:bodyPr/>
          <a:lstStyle>
            <a:lvl1pPr>
              <a:defRPr b="1">
                <a:solidFill>
                  <a:schemeClr val="accent4">
                    <a:lumOff val="42352"/>
                  </a:schemeClr>
                </a:solidFill>
              </a:defRPr>
            </a:lvl1pPr>
          </a:lstStyle>
          <a:p>
            <a:pPr>
              <a:defRPr b="0"/>
            </a:pPr>
            <a:r>
              <a:rPr b="1"/>
              <a:t>Candidate articles</a:t>
            </a:r>
          </a:p>
        </p:txBody>
      </p:sp>
      <p:sp>
        <p:nvSpPr>
          <p:cNvPr id="808" name="03."/>
          <p:cNvSpPr txBox="1"/>
          <p:nvPr>
            <p:ph type="body" idx="23"/>
          </p:nvPr>
        </p:nvSpPr>
        <p:spPr>
          <a:prstGeom prst="rect">
            <a:avLst/>
          </a:prstGeom>
        </p:spPr>
        <p:txBody>
          <a:bodyPr/>
          <a:lstStyle/>
          <a:p>
            <a:pPr/>
            <a:r>
              <a:t>03.</a:t>
            </a:r>
          </a:p>
        </p:txBody>
      </p:sp>
      <p:sp>
        <p:nvSpPr>
          <p:cNvPr id="809" name="Textfeld 11"/>
          <p:cNvSpPr txBox="1"/>
          <p:nvPr>
            <p:ph type="body" idx="24"/>
          </p:nvPr>
        </p:nvSpPr>
        <p:spPr>
          <a:xfrm>
            <a:off x="8738682" y="9844316"/>
            <a:ext cx="11424234" cy="712673"/>
          </a:xfrm>
          <a:prstGeom prst="rect">
            <a:avLst/>
          </a:prstGeom>
        </p:spPr>
        <p:txBody>
          <a:bodyPr/>
          <a:lstStyle>
            <a:lvl1pPr>
              <a:defRPr b="1">
                <a:solidFill>
                  <a:schemeClr val="accent4">
                    <a:lumOff val="42352"/>
                  </a:schemeClr>
                </a:solidFill>
              </a:defRPr>
            </a:lvl1pPr>
          </a:lstStyle>
          <a:p>
            <a:pPr/>
            <a:r>
              <a:t>Match with reviewer</a:t>
            </a:r>
          </a:p>
        </p:txBody>
      </p:sp>
      <p:sp>
        <p:nvSpPr>
          <p:cNvPr id="810" name="02."/>
          <p:cNvSpPr txBox="1"/>
          <p:nvPr>
            <p:ph type="body" idx="25"/>
          </p:nvPr>
        </p:nvSpPr>
        <p:spPr>
          <a:prstGeom prst="rect">
            <a:avLst/>
          </a:prstGeom>
        </p:spPr>
        <p:txBody>
          <a:bodyPr/>
          <a:lstStyle/>
          <a:p>
            <a:pPr/>
            <a:r>
              <a:t>02.</a:t>
            </a:r>
          </a:p>
        </p:txBody>
      </p:sp>
      <p:sp>
        <p:nvSpPr>
          <p:cNvPr id="811" name="Textfeld 9"/>
          <p:cNvSpPr txBox="1"/>
          <p:nvPr>
            <p:ph type="body" idx="26"/>
          </p:nvPr>
        </p:nvSpPr>
        <p:spPr>
          <a:xfrm>
            <a:off x="7395090" y="6501664"/>
            <a:ext cx="11424235" cy="712672"/>
          </a:xfrm>
          <a:prstGeom prst="rect">
            <a:avLst/>
          </a:prstGeom>
        </p:spPr>
        <p:txBody>
          <a:bodyPr/>
          <a:lstStyle>
            <a:lvl1pPr>
              <a:defRPr b="1"/>
            </a:lvl1pPr>
          </a:lstStyle>
          <a:p>
            <a:pPr/>
            <a:r>
              <a:t>Obtain author consent</a:t>
            </a:r>
          </a:p>
        </p:txBody>
      </p:sp>
      <p:sp>
        <p:nvSpPr>
          <p:cNvPr id="812" name="Consent to have their publicly available scientific output scrutinised by peers   + get paid for it…"/>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20842" indent="-320842" defTabSz="825500">
              <a:buSzPct val="100000"/>
              <a:buChar char="-"/>
              <a:defRPr spc="39" sz="4000">
                <a:solidFill>
                  <a:srgbClr val="000000"/>
                </a:solidFill>
                <a:latin typeface="Oswald-Regular"/>
                <a:ea typeface="Oswald-Regular"/>
                <a:cs typeface="Oswald-Regular"/>
                <a:sym typeface="Oswald-Regular"/>
              </a:defRPr>
            </a:pPr>
            <a:r>
              <a:t>Consent to have their publicly available scientific output scrutinised by peers   + get paid for it </a:t>
            </a:r>
          </a:p>
          <a:p>
            <a:pPr marL="320842" indent="-320842" defTabSz="825500">
              <a:buSzPct val="100000"/>
              <a:buChar char="-"/>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Pre-commit to:</a:t>
            </a:r>
          </a:p>
          <a:p>
            <a:pPr lvl="1" marL="701842" indent="-320842" defTabSz="825500">
              <a:buSzPct val="100000"/>
              <a:buChar char="-"/>
              <a:defRPr spc="39" sz="4000">
                <a:solidFill>
                  <a:srgbClr val="000000"/>
                </a:solidFill>
                <a:latin typeface="Oswald-Regular"/>
                <a:ea typeface="Oswald-Regular"/>
                <a:cs typeface="Oswald-Regular"/>
                <a:sym typeface="Oswald-Regular"/>
              </a:defRPr>
            </a:pPr>
            <a:r>
              <a:t>Sharing materials</a:t>
            </a:r>
          </a:p>
          <a:p>
            <a:pPr lvl="1" marL="701842" indent="-320842" defTabSz="825500">
              <a:buSzPct val="100000"/>
              <a:buChar char="-"/>
              <a:defRPr spc="39" sz="4000">
                <a:solidFill>
                  <a:srgbClr val="000000"/>
                </a:solidFill>
                <a:latin typeface="Oswald-Regular"/>
                <a:ea typeface="Oswald-Regular"/>
                <a:cs typeface="Oswald-Regular"/>
                <a:sym typeface="Oswald-Regular"/>
              </a:defRPr>
            </a:pPr>
            <a:r>
              <a:t>Answering reasonable questions</a:t>
            </a:r>
          </a:p>
          <a:p>
            <a:pPr lvl="1" marL="701842" indent="-320842" defTabSz="825500">
              <a:buSzPct val="100000"/>
              <a:buChar char="-"/>
              <a:defRPr spc="39" sz="4000">
                <a:solidFill>
                  <a:srgbClr val="000000"/>
                </a:solidFill>
                <a:latin typeface="Oswald-Regular"/>
                <a:ea typeface="Oswald-Regular"/>
                <a:cs typeface="Oswald-Regular"/>
                <a:sym typeface="Oswald-Regular"/>
              </a:defRPr>
            </a:pPr>
            <a:r>
              <a:t>Professional conduct</a:t>
            </a:r>
          </a:p>
          <a:p>
            <a:pPr lvl="1" marL="701842" indent="-320842" defTabSz="825500">
              <a:buSzPct val="100000"/>
              <a:buChar char="-"/>
              <a:defRPr spc="39" sz="4000">
                <a:solidFill>
                  <a:srgbClr val="000000"/>
                </a:solidFill>
                <a:latin typeface="Oswald-Regular"/>
                <a:ea typeface="Oswald-Regular"/>
                <a:cs typeface="Oswald-Regular"/>
                <a:sym typeface="Oswald-Regular"/>
              </a:defRPr>
            </a:pPr>
            <a:r>
              <a:t>Acting on any recommendations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Textfeld 7"/>
          <p:cNvSpPr txBox="1"/>
          <p:nvPr>
            <p:ph type="body" idx="21"/>
          </p:nvPr>
        </p:nvSpPr>
        <p:spPr>
          <a:xfrm>
            <a:off x="1523151" y="6007629"/>
            <a:ext cx="21337697" cy="3834342"/>
          </a:xfrm>
          <a:prstGeom prst="rect">
            <a:avLst/>
          </a:prstGeom>
        </p:spPr>
        <p:txBody>
          <a:bodyPr/>
          <a:lstStyle/>
          <a:p>
            <a:pPr marL="0" indent="0" algn="ctr">
              <a:lnSpc>
                <a:spcPct val="80000"/>
              </a:lnSpc>
              <a:spcBef>
                <a:spcPts val="0"/>
              </a:spcBef>
              <a:buSzTx/>
              <a:buFontTx/>
              <a:buNone/>
              <a:defRPr spc="-88" sz="8800">
                <a:solidFill>
                  <a:srgbClr val="FFFFFF"/>
                </a:solidFill>
              </a:defRPr>
            </a:pPr>
            <a:r>
              <a:t>‘An act that through ignorance, deficiency, </a:t>
            </a:r>
          </a:p>
          <a:p>
            <a:pPr marL="0" indent="0" algn="ctr">
              <a:lnSpc>
                <a:spcPct val="80000"/>
              </a:lnSpc>
              <a:spcBef>
                <a:spcPts val="0"/>
              </a:spcBef>
              <a:buSzTx/>
              <a:buFontTx/>
              <a:buNone/>
              <a:defRPr spc="-88" sz="8800">
                <a:solidFill>
                  <a:srgbClr val="FFFFFF"/>
                </a:solidFill>
              </a:defRPr>
            </a:pPr>
            <a:r>
              <a:t>or accident depa</a:t>
            </a:r>
            <a:r>
              <a:rPr>
                <a:solidFill>
                  <a:schemeClr val="accent1"/>
                </a:solidFill>
              </a:rPr>
              <a:t>r</a:t>
            </a:r>
            <a:r>
              <a:t>ts from or fails to achieve what should be done’</a:t>
            </a:r>
          </a:p>
        </p:txBody>
      </p:sp>
      <p:sp>
        <p:nvSpPr>
          <p:cNvPr id="480" name="Errors are broadly conceived"/>
          <p:cNvSpPr txBox="1"/>
          <p:nvPr/>
        </p:nvSpPr>
        <p:spPr>
          <a:xfrm>
            <a:off x="4612640" y="3485706"/>
            <a:ext cx="15158721" cy="2883788"/>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80000"/>
              </a:lnSpc>
              <a:defRPr spc="-100" sz="10000">
                <a:solidFill>
                  <a:srgbClr val="FFFFFF"/>
                </a:solidFill>
              </a:defRPr>
            </a:pPr>
            <a:r>
              <a:t>Er</a:t>
            </a:r>
            <a:r>
              <a:rPr>
                <a:solidFill>
                  <a:schemeClr val="accent1"/>
                </a:solidFill>
              </a:rPr>
              <a:t>r</a:t>
            </a:r>
            <a:r>
              <a:t>ors are broadly conceived</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01."/>
          <p:cNvSpPr txBox="1"/>
          <p:nvPr>
            <p:ph type="body" idx="21"/>
          </p:nvPr>
        </p:nvSpPr>
        <p:spPr>
          <a:prstGeom prst="rect">
            <a:avLst/>
          </a:prstGeom>
        </p:spPr>
        <p:txBody>
          <a:bodyPr/>
          <a:lstStyle/>
          <a:p>
            <a:pPr/>
            <a:r>
              <a:t>01.</a:t>
            </a:r>
          </a:p>
        </p:txBody>
      </p:sp>
      <p:sp>
        <p:nvSpPr>
          <p:cNvPr id="815" name="Textfeld 10"/>
          <p:cNvSpPr txBox="1"/>
          <p:nvPr>
            <p:ph type="body" idx="22"/>
          </p:nvPr>
        </p:nvSpPr>
        <p:spPr>
          <a:xfrm>
            <a:off x="8738682" y="3298089"/>
            <a:ext cx="11424234" cy="712673"/>
          </a:xfrm>
          <a:prstGeom prst="rect">
            <a:avLst/>
          </a:prstGeom>
        </p:spPr>
        <p:txBody>
          <a:bodyPr/>
          <a:lstStyle>
            <a:lvl1pPr>
              <a:defRPr b="1">
                <a:solidFill>
                  <a:schemeClr val="accent4">
                    <a:lumOff val="42352"/>
                  </a:schemeClr>
                </a:solidFill>
              </a:defRPr>
            </a:lvl1pPr>
          </a:lstStyle>
          <a:p>
            <a:pPr>
              <a:defRPr b="0"/>
            </a:pPr>
            <a:r>
              <a:rPr b="1"/>
              <a:t>Candidate articles</a:t>
            </a:r>
          </a:p>
        </p:txBody>
      </p:sp>
      <p:sp>
        <p:nvSpPr>
          <p:cNvPr id="816" name="03."/>
          <p:cNvSpPr txBox="1"/>
          <p:nvPr>
            <p:ph type="body" idx="23"/>
          </p:nvPr>
        </p:nvSpPr>
        <p:spPr>
          <a:prstGeom prst="rect">
            <a:avLst/>
          </a:prstGeom>
        </p:spPr>
        <p:txBody>
          <a:bodyPr/>
          <a:lstStyle/>
          <a:p>
            <a:pPr/>
            <a:r>
              <a:t>03.</a:t>
            </a:r>
          </a:p>
        </p:txBody>
      </p:sp>
      <p:sp>
        <p:nvSpPr>
          <p:cNvPr id="817" name="Textfeld 11"/>
          <p:cNvSpPr txBox="1"/>
          <p:nvPr>
            <p:ph type="body" idx="24"/>
          </p:nvPr>
        </p:nvSpPr>
        <p:spPr>
          <a:xfrm>
            <a:off x="8738682" y="9844316"/>
            <a:ext cx="11424234" cy="712673"/>
          </a:xfrm>
          <a:prstGeom prst="rect">
            <a:avLst/>
          </a:prstGeom>
        </p:spPr>
        <p:txBody>
          <a:bodyPr/>
          <a:lstStyle>
            <a:lvl1pPr>
              <a:defRPr b="1"/>
            </a:lvl1pPr>
          </a:lstStyle>
          <a:p>
            <a:pPr/>
            <a:r>
              <a:t>Match with reviewer</a:t>
            </a:r>
          </a:p>
        </p:txBody>
      </p:sp>
      <p:sp>
        <p:nvSpPr>
          <p:cNvPr id="818" name="02."/>
          <p:cNvSpPr txBox="1"/>
          <p:nvPr>
            <p:ph type="body" idx="25"/>
          </p:nvPr>
        </p:nvSpPr>
        <p:spPr>
          <a:prstGeom prst="rect">
            <a:avLst/>
          </a:prstGeom>
        </p:spPr>
        <p:txBody>
          <a:bodyPr/>
          <a:lstStyle/>
          <a:p>
            <a:pPr/>
            <a:r>
              <a:t>02.</a:t>
            </a:r>
          </a:p>
        </p:txBody>
      </p:sp>
      <p:sp>
        <p:nvSpPr>
          <p:cNvPr id="819" name="Textfeld 9"/>
          <p:cNvSpPr txBox="1"/>
          <p:nvPr>
            <p:ph type="body" idx="26"/>
          </p:nvPr>
        </p:nvSpPr>
        <p:spPr>
          <a:xfrm>
            <a:off x="7395090" y="6501664"/>
            <a:ext cx="11424235" cy="712672"/>
          </a:xfrm>
          <a:prstGeom prst="rect">
            <a:avLst/>
          </a:prstGeom>
        </p:spPr>
        <p:txBody>
          <a:bodyPr/>
          <a:lstStyle>
            <a:lvl1pPr>
              <a:defRPr b="1">
                <a:solidFill>
                  <a:schemeClr val="accent4">
                    <a:lumOff val="42352"/>
                  </a:schemeClr>
                </a:solidFill>
              </a:defRPr>
            </a:lvl1pPr>
          </a:lstStyle>
          <a:p>
            <a:pPr/>
            <a:r>
              <a:t>Obtain author consent</a:t>
            </a:r>
          </a:p>
        </p:txBody>
      </p:sp>
      <p:sp>
        <p:nvSpPr>
          <p:cNvPr id="820" name="Volunteers welcome!…"/>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20842" indent="-320842" defTabSz="825500">
              <a:buSzPct val="100000"/>
              <a:buChar char="-"/>
              <a:defRPr spc="39" sz="4000">
                <a:solidFill>
                  <a:srgbClr val="000000"/>
                </a:solidFill>
                <a:latin typeface="Oswald-Regular"/>
                <a:ea typeface="Oswald-Regular"/>
                <a:cs typeface="Oswald-Regular"/>
                <a:sym typeface="Oswald-Regular"/>
              </a:defRPr>
            </a:pPr>
            <a:r>
              <a:t>Volunteers welcome!</a:t>
            </a:r>
          </a:p>
          <a:p>
            <a:pPr defTabSz="825500">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rPr u="sng"/>
              <a:t>Non</a:t>
            </a:r>
            <a:r>
              <a:t>-anonymous </a:t>
            </a:r>
          </a:p>
          <a:p>
            <a:pPr marL="320842" indent="-320842" defTabSz="825500">
              <a:buSzPct val="100000"/>
              <a:buChar char="-"/>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Can ask author reasonable questions to aid their work</a:t>
            </a:r>
          </a:p>
          <a:p>
            <a:pPr defTabSz="825500">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Pre-commit to professional conduct</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04."/>
          <p:cNvSpPr txBox="1"/>
          <p:nvPr>
            <p:ph type="body" idx="21"/>
          </p:nvPr>
        </p:nvSpPr>
        <p:spPr>
          <a:prstGeom prst="rect">
            <a:avLst/>
          </a:prstGeom>
        </p:spPr>
        <p:txBody>
          <a:bodyPr/>
          <a:lstStyle/>
          <a:p>
            <a:pPr/>
            <a:r>
              <a:t>04.</a:t>
            </a:r>
          </a:p>
        </p:txBody>
      </p:sp>
      <p:sp>
        <p:nvSpPr>
          <p:cNvPr id="823" name="Textfeld 10"/>
          <p:cNvSpPr txBox="1"/>
          <p:nvPr>
            <p:ph type="body" idx="22"/>
          </p:nvPr>
        </p:nvSpPr>
        <p:spPr>
          <a:xfrm>
            <a:off x="8738682" y="3298089"/>
            <a:ext cx="11424234" cy="712673"/>
          </a:xfrm>
          <a:prstGeom prst="rect">
            <a:avLst/>
          </a:prstGeom>
        </p:spPr>
        <p:txBody>
          <a:bodyPr/>
          <a:lstStyle>
            <a:lvl1pPr>
              <a:defRPr b="1"/>
            </a:lvl1pPr>
          </a:lstStyle>
          <a:p>
            <a:pPr>
              <a:defRPr b="0"/>
            </a:pPr>
            <a:r>
              <a:rPr b="1"/>
              <a:t>Error report</a:t>
            </a:r>
          </a:p>
        </p:txBody>
      </p:sp>
      <p:sp>
        <p:nvSpPr>
          <p:cNvPr id="824" name="06."/>
          <p:cNvSpPr txBox="1"/>
          <p:nvPr>
            <p:ph type="body" idx="23"/>
          </p:nvPr>
        </p:nvSpPr>
        <p:spPr>
          <a:prstGeom prst="rect">
            <a:avLst/>
          </a:prstGeom>
        </p:spPr>
        <p:txBody>
          <a:bodyPr/>
          <a:lstStyle/>
          <a:p>
            <a:pPr/>
            <a:r>
              <a:t>06.</a:t>
            </a:r>
          </a:p>
        </p:txBody>
      </p:sp>
      <p:sp>
        <p:nvSpPr>
          <p:cNvPr id="825" name="Textfeld 11"/>
          <p:cNvSpPr txBox="1"/>
          <p:nvPr>
            <p:ph type="body" idx="24"/>
          </p:nvPr>
        </p:nvSpPr>
        <p:spPr>
          <a:prstGeom prst="rect">
            <a:avLst/>
          </a:prstGeom>
        </p:spPr>
        <p:txBody>
          <a:bodyPr/>
          <a:lstStyle/>
          <a:p>
            <a:pPr>
              <a:defRPr b="1">
                <a:solidFill>
                  <a:schemeClr val="accent4">
                    <a:lumOff val="42352"/>
                  </a:schemeClr>
                </a:solidFill>
              </a:defRPr>
            </a:pPr>
            <a:r>
              <a:t>Decision, recommendation, </a:t>
            </a:r>
          </a:p>
          <a:p>
            <a:pPr>
              <a:defRPr b="1">
                <a:solidFill>
                  <a:schemeClr val="accent4">
                    <a:lumOff val="42352"/>
                  </a:schemeClr>
                </a:solidFill>
              </a:defRPr>
            </a:pPr>
            <a:r>
              <a:t>&amp; reward payments</a:t>
            </a:r>
          </a:p>
        </p:txBody>
      </p:sp>
      <p:sp>
        <p:nvSpPr>
          <p:cNvPr id="826" name="05."/>
          <p:cNvSpPr txBox="1"/>
          <p:nvPr>
            <p:ph type="body" idx="25"/>
          </p:nvPr>
        </p:nvSpPr>
        <p:spPr>
          <a:prstGeom prst="rect">
            <a:avLst/>
          </a:prstGeom>
        </p:spPr>
        <p:txBody>
          <a:bodyPr/>
          <a:lstStyle/>
          <a:p>
            <a:pPr/>
            <a:r>
              <a:t>05.</a:t>
            </a:r>
          </a:p>
        </p:txBody>
      </p:sp>
      <p:sp>
        <p:nvSpPr>
          <p:cNvPr id="827" name="Textfeld 9"/>
          <p:cNvSpPr txBox="1"/>
          <p:nvPr>
            <p:ph type="body" idx="26"/>
          </p:nvPr>
        </p:nvSpPr>
        <p:spPr>
          <a:xfrm>
            <a:off x="7395090" y="6501664"/>
            <a:ext cx="11424235" cy="712672"/>
          </a:xfrm>
          <a:prstGeom prst="rect">
            <a:avLst/>
          </a:prstGeom>
        </p:spPr>
        <p:txBody>
          <a:bodyPr/>
          <a:lstStyle>
            <a:lvl1pPr>
              <a:defRPr b="1">
                <a:solidFill>
                  <a:schemeClr val="accent4">
                    <a:lumOff val="42352"/>
                  </a:schemeClr>
                </a:solidFill>
              </a:defRPr>
            </a:lvl1pPr>
          </a:lstStyle>
          <a:p>
            <a:pPr/>
            <a:r>
              <a:t>Author response </a:t>
            </a:r>
          </a:p>
        </p:txBody>
      </p:sp>
      <p:sp>
        <p:nvSpPr>
          <p:cNvPr id="828" name="Checked by recommender…"/>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20842" indent="-320842" defTabSz="825500">
              <a:buSzPct val="100000"/>
              <a:buChar char="-"/>
              <a:defRPr spc="39" sz="4000">
                <a:solidFill>
                  <a:srgbClr val="000000"/>
                </a:solidFill>
                <a:latin typeface="Oswald-Regular"/>
                <a:ea typeface="Oswald-Regular"/>
                <a:cs typeface="Oswald-Regular"/>
                <a:sym typeface="Oswald-Regular"/>
              </a:defRPr>
            </a:pPr>
            <a:r>
              <a:t>Checked by recommender</a:t>
            </a:r>
          </a:p>
          <a:p>
            <a:pPr defTabSz="825500">
              <a:defRPr spc="39" sz="4000">
                <a:solidFill>
                  <a:srgbClr val="000000"/>
                </a:solidFill>
                <a:latin typeface="Oswald-Regular"/>
                <a:ea typeface="Oswald-Regular"/>
                <a:cs typeface="Oswald-Regular"/>
                <a:sym typeface="Oswald-Regular"/>
              </a:defRPr>
            </a:pPr>
          </a:p>
          <a:p>
            <a:pPr defTabSz="825500">
              <a:defRPr spc="39" sz="4000">
                <a:solidFill>
                  <a:srgbClr val="000000"/>
                </a:solidFill>
                <a:latin typeface="Oswald-Regular"/>
                <a:ea typeface="Oswald-Regular"/>
                <a:cs typeface="Oswald-Regular"/>
                <a:sym typeface="Oswald-Regular"/>
              </a:defRPr>
            </a:pPr>
            <a:r>
              <a:t>- Claims must be substantiated</a:t>
            </a:r>
          </a:p>
          <a:p>
            <a:pPr marL="320842" indent="-320842" defTabSz="825500">
              <a:buSzPct val="100000"/>
              <a:buChar char="-"/>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Recommender can ask to modify/correct/edit</a:t>
            </a:r>
          </a:p>
          <a:p>
            <a:pPr lvl="1" marL="701842" indent="-320842" defTabSz="825500">
              <a:buSzPct val="100000"/>
              <a:buChar char="-"/>
              <a:defRPr spc="39" sz="4000">
                <a:solidFill>
                  <a:srgbClr val="000000"/>
                </a:solidFill>
                <a:latin typeface="Oswald-Regular"/>
                <a:ea typeface="Oswald-Regular"/>
                <a:cs typeface="Oswald-Regular"/>
                <a:sym typeface="Oswald-Regular"/>
              </a:defRPr>
            </a:pPr>
            <a:r>
              <a:t>Move material from ‘Errors’ section to ‘Broader critiques’ section</a:t>
            </a:r>
          </a:p>
          <a:p>
            <a:pPr marL="320842" indent="-320842" defTabSz="825500">
              <a:buSzPct val="100000"/>
              <a:buChar char="-"/>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Published on error.reviews website</a:t>
            </a:r>
          </a:p>
          <a:p>
            <a:pPr lvl="1" marL="701842" indent="-320842" defTabSz="825500">
              <a:buSzPct val="100000"/>
              <a:buChar char="-"/>
              <a:defRPr spc="39" sz="4000">
                <a:solidFill>
                  <a:srgbClr val="000000"/>
                </a:solidFill>
                <a:latin typeface="Oswald-Regular"/>
                <a:ea typeface="Oswald-Regular"/>
                <a:cs typeface="Oswald-Regular"/>
                <a:sym typeface="Oswald-Regular"/>
              </a:defRPr>
            </a:pPr>
            <a:r>
              <a:t>CC-By 4.0 licence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04."/>
          <p:cNvSpPr txBox="1"/>
          <p:nvPr>
            <p:ph type="body" idx="21"/>
          </p:nvPr>
        </p:nvSpPr>
        <p:spPr>
          <a:prstGeom prst="rect">
            <a:avLst/>
          </a:prstGeom>
        </p:spPr>
        <p:txBody>
          <a:bodyPr/>
          <a:lstStyle/>
          <a:p>
            <a:pPr/>
            <a:r>
              <a:t>04.</a:t>
            </a:r>
          </a:p>
        </p:txBody>
      </p:sp>
      <p:sp>
        <p:nvSpPr>
          <p:cNvPr id="831" name="Textfeld 10"/>
          <p:cNvSpPr txBox="1"/>
          <p:nvPr>
            <p:ph type="body" idx="22"/>
          </p:nvPr>
        </p:nvSpPr>
        <p:spPr>
          <a:xfrm>
            <a:off x="8738682" y="3298089"/>
            <a:ext cx="11424234" cy="712673"/>
          </a:xfrm>
          <a:prstGeom prst="rect">
            <a:avLst/>
          </a:prstGeom>
        </p:spPr>
        <p:txBody>
          <a:bodyPr/>
          <a:lstStyle>
            <a:lvl1pPr>
              <a:defRPr b="1">
                <a:solidFill>
                  <a:schemeClr val="accent4">
                    <a:lumOff val="42352"/>
                  </a:schemeClr>
                </a:solidFill>
              </a:defRPr>
            </a:lvl1pPr>
          </a:lstStyle>
          <a:p>
            <a:pPr>
              <a:defRPr b="0"/>
            </a:pPr>
            <a:r>
              <a:rPr b="1"/>
              <a:t>Error report</a:t>
            </a:r>
          </a:p>
        </p:txBody>
      </p:sp>
      <p:sp>
        <p:nvSpPr>
          <p:cNvPr id="832" name="06."/>
          <p:cNvSpPr txBox="1"/>
          <p:nvPr>
            <p:ph type="body" idx="23"/>
          </p:nvPr>
        </p:nvSpPr>
        <p:spPr>
          <a:prstGeom prst="rect">
            <a:avLst/>
          </a:prstGeom>
        </p:spPr>
        <p:txBody>
          <a:bodyPr/>
          <a:lstStyle/>
          <a:p>
            <a:pPr/>
            <a:r>
              <a:t>06.</a:t>
            </a:r>
          </a:p>
        </p:txBody>
      </p:sp>
      <p:sp>
        <p:nvSpPr>
          <p:cNvPr id="833" name="Textfeld 11"/>
          <p:cNvSpPr txBox="1"/>
          <p:nvPr>
            <p:ph type="body" idx="24"/>
          </p:nvPr>
        </p:nvSpPr>
        <p:spPr>
          <a:prstGeom prst="rect">
            <a:avLst/>
          </a:prstGeom>
        </p:spPr>
        <p:txBody>
          <a:bodyPr/>
          <a:lstStyle/>
          <a:p>
            <a:pPr>
              <a:defRPr b="1">
                <a:solidFill>
                  <a:schemeClr val="accent4">
                    <a:lumOff val="42352"/>
                  </a:schemeClr>
                </a:solidFill>
              </a:defRPr>
            </a:pPr>
            <a:r>
              <a:t>Decision, recommendation, </a:t>
            </a:r>
          </a:p>
          <a:p>
            <a:pPr>
              <a:defRPr b="1">
                <a:solidFill>
                  <a:schemeClr val="accent4">
                    <a:lumOff val="42352"/>
                  </a:schemeClr>
                </a:solidFill>
              </a:defRPr>
            </a:pPr>
            <a:r>
              <a:t>&amp; reward payments</a:t>
            </a:r>
          </a:p>
        </p:txBody>
      </p:sp>
      <p:sp>
        <p:nvSpPr>
          <p:cNvPr id="834" name="05."/>
          <p:cNvSpPr txBox="1"/>
          <p:nvPr>
            <p:ph type="body" idx="25"/>
          </p:nvPr>
        </p:nvSpPr>
        <p:spPr>
          <a:prstGeom prst="rect">
            <a:avLst/>
          </a:prstGeom>
        </p:spPr>
        <p:txBody>
          <a:bodyPr/>
          <a:lstStyle/>
          <a:p>
            <a:pPr/>
            <a:r>
              <a:t>05.</a:t>
            </a:r>
          </a:p>
        </p:txBody>
      </p:sp>
      <p:sp>
        <p:nvSpPr>
          <p:cNvPr id="835" name="Textfeld 9"/>
          <p:cNvSpPr txBox="1"/>
          <p:nvPr>
            <p:ph type="body" idx="26"/>
          </p:nvPr>
        </p:nvSpPr>
        <p:spPr>
          <a:xfrm>
            <a:off x="7395090" y="6501664"/>
            <a:ext cx="11424235" cy="712672"/>
          </a:xfrm>
          <a:prstGeom prst="rect">
            <a:avLst/>
          </a:prstGeom>
        </p:spPr>
        <p:txBody>
          <a:bodyPr/>
          <a:lstStyle>
            <a:lvl1pPr>
              <a:defRPr b="1"/>
            </a:lvl1pPr>
          </a:lstStyle>
          <a:p>
            <a:pPr/>
            <a:r>
              <a:t>Author response </a:t>
            </a:r>
          </a:p>
        </p:txBody>
      </p:sp>
      <p:sp>
        <p:nvSpPr>
          <p:cNvPr id="836" name="Optional, timely…"/>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88899" indent="-388899" defTabSz="825500">
              <a:buSzPct val="100000"/>
              <a:buChar char="-"/>
              <a:defRPr spc="39" sz="4000">
                <a:solidFill>
                  <a:srgbClr val="000000"/>
                </a:solidFill>
                <a:latin typeface="Oswald-Regular"/>
                <a:ea typeface="Oswald-Regular"/>
                <a:cs typeface="Oswald-Regular"/>
                <a:sym typeface="Oswald-Regular"/>
              </a:defRPr>
            </a:pPr>
            <a:r>
              <a:t>Optional, timely</a:t>
            </a:r>
          </a:p>
          <a:p>
            <a:pPr defTabSz="825500">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Recommender can ask to modify/correct/edit</a:t>
            </a:r>
          </a:p>
          <a:p>
            <a:pPr marL="320842" indent="-320842" defTabSz="825500">
              <a:buSzPct val="100000"/>
              <a:buChar char="-"/>
              <a:defRPr spc="39" sz="4000">
                <a:solidFill>
                  <a:srgbClr val="000000"/>
                </a:solidFill>
                <a:latin typeface="Oswald-Regular"/>
                <a:ea typeface="Oswald-Regular"/>
                <a:cs typeface="Oswald-Regular"/>
                <a:sym typeface="Oswald-Regular"/>
              </a:defRPr>
            </a:pPr>
          </a:p>
          <a:p>
            <a:pPr marL="320842" indent="-320842" defTabSz="825500">
              <a:buSzPct val="100000"/>
              <a:buChar char="-"/>
              <a:defRPr spc="39" sz="4000">
                <a:solidFill>
                  <a:srgbClr val="000000"/>
                </a:solidFill>
                <a:latin typeface="Oswald-Regular"/>
                <a:ea typeface="Oswald-Regular"/>
                <a:cs typeface="Oswald-Regular"/>
                <a:sym typeface="Oswald-Regular"/>
              </a:defRPr>
            </a:pPr>
            <a:r>
              <a:t>Published on error.reviews website</a:t>
            </a:r>
          </a:p>
          <a:p>
            <a:pPr lvl="1" marL="701842" indent="-320842" defTabSz="825500">
              <a:buSzPct val="100000"/>
              <a:buChar char="-"/>
              <a:defRPr spc="39" sz="4000">
                <a:solidFill>
                  <a:srgbClr val="000000"/>
                </a:solidFill>
                <a:latin typeface="Oswald-Regular"/>
                <a:ea typeface="Oswald-Regular"/>
                <a:cs typeface="Oswald-Regular"/>
                <a:sym typeface="Oswald-Regular"/>
              </a:defRPr>
            </a:pPr>
            <a:r>
              <a:t>CC-By 4.0 licence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04."/>
          <p:cNvSpPr txBox="1"/>
          <p:nvPr>
            <p:ph type="body" idx="21"/>
          </p:nvPr>
        </p:nvSpPr>
        <p:spPr>
          <a:prstGeom prst="rect">
            <a:avLst/>
          </a:prstGeom>
        </p:spPr>
        <p:txBody>
          <a:bodyPr/>
          <a:lstStyle/>
          <a:p>
            <a:pPr/>
            <a:r>
              <a:t>04.</a:t>
            </a:r>
          </a:p>
        </p:txBody>
      </p:sp>
      <p:sp>
        <p:nvSpPr>
          <p:cNvPr id="839" name="Textfeld 10"/>
          <p:cNvSpPr txBox="1"/>
          <p:nvPr>
            <p:ph type="body" idx="22"/>
          </p:nvPr>
        </p:nvSpPr>
        <p:spPr>
          <a:xfrm>
            <a:off x="8738682" y="3298089"/>
            <a:ext cx="11424234" cy="712673"/>
          </a:xfrm>
          <a:prstGeom prst="rect">
            <a:avLst/>
          </a:prstGeom>
        </p:spPr>
        <p:txBody>
          <a:bodyPr/>
          <a:lstStyle>
            <a:lvl1pPr>
              <a:defRPr b="1">
                <a:solidFill>
                  <a:schemeClr val="accent4">
                    <a:lumOff val="42352"/>
                  </a:schemeClr>
                </a:solidFill>
              </a:defRPr>
            </a:lvl1pPr>
          </a:lstStyle>
          <a:p>
            <a:pPr>
              <a:defRPr b="0"/>
            </a:pPr>
            <a:r>
              <a:rPr b="1"/>
              <a:t>Error report</a:t>
            </a:r>
          </a:p>
        </p:txBody>
      </p:sp>
      <p:sp>
        <p:nvSpPr>
          <p:cNvPr id="840" name="06."/>
          <p:cNvSpPr txBox="1"/>
          <p:nvPr>
            <p:ph type="body" idx="23"/>
          </p:nvPr>
        </p:nvSpPr>
        <p:spPr>
          <a:prstGeom prst="rect">
            <a:avLst/>
          </a:prstGeom>
        </p:spPr>
        <p:txBody>
          <a:bodyPr/>
          <a:lstStyle/>
          <a:p>
            <a:pPr/>
            <a:r>
              <a:t>06.</a:t>
            </a:r>
          </a:p>
        </p:txBody>
      </p:sp>
      <p:sp>
        <p:nvSpPr>
          <p:cNvPr id="841" name="Textfeld 11"/>
          <p:cNvSpPr txBox="1"/>
          <p:nvPr>
            <p:ph type="body" idx="24"/>
          </p:nvPr>
        </p:nvSpPr>
        <p:spPr>
          <a:prstGeom prst="rect">
            <a:avLst/>
          </a:prstGeom>
        </p:spPr>
        <p:txBody>
          <a:bodyPr/>
          <a:lstStyle/>
          <a:p>
            <a:pPr>
              <a:defRPr b="1"/>
            </a:pPr>
            <a:r>
              <a:t>Decision, recommendation, </a:t>
            </a:r>
          </a:p>
          <a:p>
            <a:pPr>
              <a:defRPr b="1"/>
            </a:pPr>
            <a:r>
              <a:t>&amp; reward payments</a:t>
            </a:r>
          </a:p>
        </p:txBody>
      </p:sp>
      <p:sp>
        <p:nvSpPr>
          <p:cNvPr id="842" name="05."/>
          <p:cNvSpPr txBox="1"/>
          <p:nvPr>
            <p:ph type="body" idx="25"/>
          </p:nvPr>
        </p:nvSpPr>
        <p:spPr>
          <a:prstGeom prst="rect">
            <a:avLst/>
          </a:prstGeom>
        </p:spPr>
        <p:txBody>
          <a:bodyPr/>
          <a:lstStyle/>
          <a:p>
            <a:pPr/>
            <a:r>
              <a:t>05.</a:t>
            </a:r>
          </a:p>
        </p:txBody>
      </p:sp>
      <p:sp>
        <p:nvSpPr>
          <p:cNvPr id="843" name="Textfeld 9"/>
          <p:cNvSpPr txBox="1"/>
          <p:nvPr>
            <p:ph type="body" idx="26"/>
          </p:nvPr>
        </p:nvSpPr>
        <p:spPr>
          <a:xfrm>
            <a:off x="7395090" y="6501664"/>
            <a:ext cx="11424235" cy="712672"/>
          </a:xfrm>
          <a:prstGeom prst="rect">
            <a:avLst/>
          </a:prstGeom>
        </p:spPr>
        <p:txBody>
          <a:bodyPr/>
          <a:lstStyle>
            <a:lvl1pPr>
              <a:defRPr b="1">
                <a:solidFill>
                  <a:schemeClr val="accent4">
                    <a:lumOff val="42352"/>
                  </a:schemeClr>
                </a:solidFill>
              </a:defRPr>
            </a:lvl1pPr>
          </a:lstStyle>
          <a:p>
            <a:pPr/>
            <a:r>
              <a:t>Author response </a:t>
            </a:r>
          </a:p>
        </p:txBody>
      </p:sp>
      <p:sp>
        <p:nvSpPr>
          <p:cNvPr id="844" name="Recommender makes a decision &amp;   any associated recommendation…"/>
          <p:cNvSpPr/>
          <p:nvPr/>
        </p:nvSpPr>
        <p:spPr>
          <a:xfrm>
            <a:off x="14325159" y="1633201"/>
            <a:ext cx="7964159" cy="10449598"/>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p>
            <a:pPr marL="388899" indent="-388899" defTabSz="825500">
              <a:buSzPct val="100000"/>
              <a:buChar char="-"/>
              <a:defRPr spc="39" sz="4000">
                <a:solidFill>
                  <a:srgbClr val="000000"/>
                </a:solidFill>
                <a:latin typeface="Oswald-Regular"/>
                <a:ea typeface="Oswald-Regular"/>
                <a:cs typeface="Oswald-Regular"/>
                <a:sym typeface="Oswald-Regular"/>
              </a:defRPr>
            </a:pPr>
            <a:r>
              <a:t>Recommender makes a decision &amp;   any associated recommendation</a:t>
            </a:r>
          </a:p>
          <a:p>
            <a:pPr marL="388899" indent="-388899" defTabSz="825500">
              <a:buSzPct val="100000"/>
              <a:buChar char="-"/>
              <a:defRPr spc="39" sz="4000">
                <a:solidFill>
                  <a:srgbClr val="000000"/>
                </a:solidFill>
                <a:latin typeface="Oswald-Regular"/>
                <a:ea typeface="Oswald-Regular"/>
                <a:cs typeface="Oswald-Regular"/>
                <a:sym typeface="Oswald-Regular"/>
              </a:defRPr>
            </a:pPr>
          </a:p>
          <a:p>
            <a:pPr marL="388899" indent="-388899" defTabSz="825500">
              <a:buSzPct val="100000"/>
              <a:buChar char="-"/>
              <a:defRPr spc="39" sz="4000">
                <a:solidFill>
                  <a:srgbClr val="000000"/>
                </a:solidFill>
                <a:latin typeface="Oswald-Regular"/>
                <a:ea typeface="Oswald-Regular"/>
                <a:cs typeface="Oswald-Regular"/>
                <a:sym typeface="Oswald-Regular"/>
              </a:defRPr>
            </a:pPr>
            <a:r>
              <a:t>Possibly in conjunction with the advisory board</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Rectangle"/>
          <p:cNvSpPr/>
          <p:nvPr/>
        </p:nvSpPr>
        <p:spPr>
          <a:xfrm>
            <a:off x="-1" y="0"/>
            <a:ext cx="24384001" cy="13716001"/>
          </a:xfrm>
          <a:prstGeom prst="rect">
            <a:avLst/>
          </a:prstGeom>
          <a:solidFill>
            <a:srgbClr val="F9F9F9"/>
          </a:solidFill>
          <a:ln w="12700">
            <a:miter lim="400000"/>
          </a:ln>
        </p:spPr>
        <p:txBody>
          <a:bodyPr tIns="91439" bIns="91439" anchor="ctr"/>
          <a:lstStyle/>
          <a:p>
            <a:pPr/>
          </a:p>
        </p:txBody>
      </p:sp>
      <p:graphicFrame>
        <p:nvGraphicFramePr>
          <p:cNvPr id="847" name="Table 1-1"/>
          <p:cNvGraphicFramePr/>
          <p:nvPr/>
        </p:nvGraphicFramePr>
        <p:xfrm>
          <a:off x="3892434" y="2233003"/>
          <a:ext cx="22831466" cy="1240852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586511"/>
                <a:gridCol w="13012620"/>
              </a:tblGrid>
              <a:tr h="761919">
                <a:tc>
                  <a:txBody>
                    <a:bodyPr/>
                    <a:lstStyle/>
                    <a:p>
                      <a:pPr algn="l">
                        <a:spcBef>
                          <a:spcPts val="1100"/>
                        </a:spcBef>
                        <a:defRPr sz="1800">
                          <a:solidFill>
                            <a:srgbClr val="000000"/>
                          </a:solidFill>
                        </a:defRPr>
                      </a:pPr>
                      <a:r>
                        <a:rPr b="1" sz="3600">
                          <a:solidFill>
                            <a:schemeClr val="accent4"/>
                          </a:solidFill>
                        </a:rPr>
                        <a:t>Decision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b="1" sz="3600">
                          <a:solidFill>
                            <a:schemeClr val="accent4"/>
                          </a:solidFill>
                        </a:rPr>
                        <a:t>Recommendation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1446792">
                <a:tc>
                  <a:txBody>
                    <a:bodyPr/>
                    <a:lstStyle/>
                    <a:p>
                      <a:pPr algn="l">
                        <a:spcBef>
                          <a:spcPts val="1100"/>
                        </a:spcBef>
                        <a:defRPr sz="3600"/>
                      </a:pPr>
                      <a:r>
                        <a:rPr>
                          <a:solidFill>
                            <a:schemeClr val="accent1"/>
                          </a:solidFill>
                        </a:rPr>
                        <a:t>No</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No additional action beyond publication of error report on the error.reviews website.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2130722">
                <a:tc>
                  <a:txBody>
                    <a:bodyPr/>
                    <a:lstStyle/>
                    <a:p>
                      <a:pPr algn="l">
                        <a:spcBef>
                          <a:spcPts val="1100"/>
                        </a:spcBef>
                        <a:defRPr sz="3600"/>
                      </a:pPr>
                      <a:r>
                        <a:rPr>
                          <a:solidFill>
                            <a:schemeClr val="accent1"/>
                          </a:solidFill>
                        </a:rPr>
                        <a:t>Minor</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3600"/>
                      </a:pPr>
                      <a:r>
                        <a:t>Authors to appropriately recognise these errors in future discussions of the article. </a:t>
                      </a:r>
                    </a:p>
                    <a:p>
                      <a:pPr algn="l">
                        <a:spcBef>
                          <a:spcPts val="1100"/>
                        </a:spcBef>
                        <a:defRPr i="1" sz="3600">
                          <a:solidFill>
                            <a:schemeClr val="accent1"/>
                          </a:solidFill>
                        </a:defRPr>
                      </a:pPr>
                      <a:r>
                        <a:t>    Probably most research!</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3387529">
                <a:tc>
                  <a:txBody>
                    <a:bodyPr/>
                    <a:lstStyle/>
                    <a:p>
                      <a:pPr algn="l">
                        <a:spcBef>
                          <a:spcPts val="1100"/>
                        </a:spcBef>
                        <a:defRPr sz="3600">
                          <a:solidFill>
                            <a:schemeClr val="accent1"/>
                          </a:solidFill>
                        </a:defRPr>
                      </a:pPr>
                      <a:r>
                        <a:t>Indeterminable </a:t>
                      </a:r>
                      <a:r>
                        <a:rPr>
                          <a:solidFill>
                            <a:schemeClr val="accent4"/>
                          </a:solidFill>
                        </a:rPr>
                        <a:t>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3600"/>
                      </a:pPr>
                      <a:r>
                        <a:t>No determination could be made re the presence or absence of important potential errors. </a:t>
                      </a:r>
                    </a:p>
                    <a:p>
                      <a:pPr algn="l">
                        <a:spcBef>
                          <a:spcPts val="1100"/>
                        </a:spcBef>
                        <a:defRPr i="1" sz="3600">
                          <a:solidFill>
                            <a:schemeClr val="accent1"/>
                          </a:solidFill>
                        </a:defRPr>
                      </a:pPr>
                      <a:r>
                        <a:t>    Less desirable than verifiably minor errors!</a:t>
                      </a:r>
                    </a:p>
                    <a:p>
                      <a:pPr algn="l">
                        <a:spcBef>
                          <a:spcPts val="1100"/>
                        </a:spcBef>
                        <a:defRPr sz="3600"/>
                      </a:pPr>
                      <a:r>
                        <a:t>Authors to appropriately recognise this lack of verifiability in future discussions of the article.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938059">
                <a:tc>
                  <a:txBody>
                    <a:bodyPr/>
                    <a:lstStyle/>
                    <a:p>
                      <a:pPr algn="l">
                        <a:spcBef>
                          <a:spcPts val="1100"/>
                        </a:spcBef>
                        <a:defRPr sz="3600"/>
                      </a:pPr>
                      <a:r>
                        <a:rPr>
                          <a:solidFill>
                            <a:schemeClr val="accent1"/>
                          </a:solidFill>
                        </a:rPr>
                        <a:t>Moderate</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Correction notice (minor)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776580">
                <a:tc>
                  <a:txBody>
                    <a:bodyPr/>
                    <a:lstStyle/>
                    <a:p>
                      <a:pPr algn="l">
                        <a:spcBef>
                          <a:spcPts val="1100"/>
                        </a:spcBef>
                        <a:defRPr sz="3600"/>
                      </a:pPr>
                      <a:r>
                        <a:rPr>
                          <a:solidFill>
                            <a:schemeClr val="accent1"/>
                          </a:solidFill>
                        </a:rPr>
                        <a:t>Major</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Correction notice (major) / may warrant an expression of concern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850827">
                <a:tc>
                  <a:txBody>
                    <a:bodyPr/>
                    <a:lstStyle/>
                    <a:p>
                      <a:pPr algn="l">
                        <a:spcBef>
                          <a:spcPts val="1100"/>
                        </a:spcBef>
                        <a:defRPr sz="3600"/>
                      </a:pPr>
                      <a:r>
                        <a:rPr>
                          <a:solidFill>
                            <a:schemeClr val="accent1"/>
                          </a:solidFill>
                        </a:rPr>
                        <a:t>Severe</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Retraction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bl>
          </a:graphicData>
        </a:graphic>
      </p:graphicFrame>
      <p:sp>
        <p:nvSpPr>
          <p:cNvPr id="848" name="Recommendations"/>
          <p:cNvSpPr txBox="1"/>
          <p:nvPr/>
        </p:nvSpPr>
        <p:spPr>
          <a:xfrm>
            <a:off x="9607549" y="868864"/>
            <a:ext cx="5168901" cy="93281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nSpc>
                <a:spcPct val="70000"/>
              </a:lnSpc>
              <a:spcBef>
                <a:spcPts val="1100"/>
              </a:spcBef>
              <a:defRPr sz="5000"/>
            </a:lvl1pPr>
          </a:lstStyle>
          <a:p>
            <a:pPr/>
            <a:r>
              <a:t>Recommendations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Rectangle"/>
          <p:cNvSpPr/>
          <p:nvPr/>
        </p:nvSpPr>
        <p:spPr>
          <a:xfrm>
            <a:off x="-1" y="0"/>
            <a:ext cx="24384001" cy="13716001"/>
          </a:xfrm>
          <a:prstGeom prst="rect">
            <a:avLst/>
          </a:prstGeom>
          <a:solidFill>
            <a:srgbClr val="F9F9F9"/>
          </a:solidFill>
          <a:ln w="12700">
            <a:miter lim="400000"/>
          </a:ln>
        </p:spPr>
        <p:txBody>
          <a:bodyPr tIns="91439" bIns="91439" anchor="ctr"/>
          <a:lstStyle/>
          <a:p>
            <a:pPr/>
          </a:p>
        </p:txBody>
      </p:sp>
      <p:graphicFrame>
        <p:nvGraphicFramePr>
          <p:cNvPr id="851" name="Table 1"/>
          <p:cNvGraphicFramePr/>
          <p:nvPr/>
        </p:nvGraphicFramePr>
        <p:xfrm>
          <a:off x="1014039" y="2233003"/>
          <a:ext cx="22831466" cy="1240852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586511"/>
                <a:gridCol w="13012620"/>
                <a:gridCol w="5756791"/>
              </a:tblGrid>
              <a:tr h="761919">
                <a:tc>
                  <a:txBody>
                    <a:bodyPr/>
                    <a:lstStyle/>
                    <a:p>
                      <a:pPr algn="l">
                        <a:spcBef>
                          <a:spcPts val="1100"/>
                        </a:spcBef>
                        <a:defRPr sz="1800">
                          <a:solidFill>
                            <a:srgbClr val="000000"/>
                          </a:solidFill>
                        </a:defRPr>
                      </a:pPr>
                      <a:r>
                        <a:rPr b="1" sz="3600">
                          <a:solidFill>
                            <a:schemeClr val="accent4"/>
                          </a:solidFill>
                        </a:rPr>
                        <a:t>Decision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b="1" sz="3600">
                          <a:solidFill>
                            <a:schemeClr val="accent4"/>
                          </a:solidFill>
                        </a:rPr>
                        <a:t>Recommendation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b="1" sz="3600"/>
                      </a:pPr>
                      <a:r>
                        <a:t>Bonus reward </a:t>
                      </a:r>
                      <a:r>
                        <a:rPr b="0"/>
                        <a:t>(indicative)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1446792">
                <a:tc>
                  <a:txBody>
                    <a:bodyPr/>
                    <a:lstStyle/>
                    <a:p>
                      <a:pPr algn="l">
                        <a:spcBef>
                          <a:spcPts val="1100"/>
                        </a:spcBef>
                        <a:defRPr sz="3600"/>
                      </a:pPr>
                      <a:r>
                        <a:rPr>
                          <a:solidFill>
                            <a:schemeClr val="accent1"/>
                          </a:solidFill>
                        </a:rPr>
                        <a:t>No</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No additional action beyond publication of error report on the error.reviews website.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250 CHF to the author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2130722">
                <a:tc>
                  <a:txBody>
                    <a:bodyPr/>
                    <a:lstStyle/>
                    <a:p>
                      <a:pPr algn="l">
                        <a:spcBef>
                          <a:spcPts val="1100"/>
                        </a:spcBef>
                        <a:defRPr sz="3600"/>
                      </a:pPr>
                      <a:r>
                        <a:rPr>
                          <a:solidFill>
                            <a:schemeClr val="accent1"/>
                          </a:solidFill>
                        </a:rPr>
                        <a:t>Minor</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3600"/>
                      </a:pPr>
                      <a:r>
                        <a:t>Authors to appropriately recognise these errors in future discussions of the article. </a:t>
                      </a:r>
                    </a:p>
                    <a:p>
                      <a:pPr algn="l">
                        <a:spcBef>
                          <a:spcPts val="1100"/>
                        </a:spcBef>
                        <a:defRPr i="1" sz="3600">
                          <a:solidFill>
                            <a:schemeClr val="accent1"/>
                          </a:solidFill>
                        </a:defRPr>
                      </a:pPr>
                      <a:r>
                        <a:t>    Probably most research!</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3600"/>
                      </a:pPr>
                      <a:r>
                        <a:t>250 CHF to </a:t>
                      </a:r>
                      <a:r>
                        <a:rPr>
                          <a:solidFill>
                            <a:schemeClr val="accent1"/>
                          </a:solidFill>
                        </a:rPr>
                        <a:t>both</a:t>
                      </a:r>
                      <a:r>
                        <a:t> the author &amp;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3387529">
                <a:tc>
                  <a:txBody>
                    <a:bodyPr/>
                    <a:lstStyle/>
                    <a:p>
                      <a:pPr algn="l">
                        <a:spcBef>
                          <a:spcPts val="1100"/>
                        </a:spcBef>
                        <a:defRPr sz="3600">
                          <a:solidFill>
                            <a:schemeClr val="accent1"/>
                          </a:solidFill>
                        </a:defRPr>
                      </a:pPr>
                      <a:r>
                        <a:t>Indeterminable </a:t>
                      </a:r>
                      <a:r>
                        <a:rPr>
                          <a:solidFill>
                            <a:schemeClr val="accent4"/>
                          </a:solidFill>
                        </a:rPr>
                        <a:t>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3600"/>
                      </a:pPr>
                      <a:r>
                        <a:t>No determination could be made re the presence or absence of important potential errors. </a:t>
                      </a:r>
                    </a:p>
                    <a:p>
                      <a:pPr algn="l">
                        <a:spcBef>
                          <a:spcPts val="1100"/>
                        </a:spcBef>
                        <a:defRPr i="1" sz="3600">
                          <a:solidFill>
                            <a:schemeClr val="accent1"/>
                          </a:solidFill>
                        </a:defRPr>
                      </a:pPr>
                      <a:r>
                        <a:t>    Less desirable than verifiably minor errors!</a:t>
                      </a:r>
                    </a:p>
                    <a:p>
                      <a:pPr algn="l">
                        <a:spcBef>
                          <a:spcPts val="1100"/>
                        </a:spcBef>
                        <a:defRPr sz="3600"/>
                      </a:pPr>
                      <a:r>
                        <a:t>Authors to appropriately recognise this lack of verifiability in future discussions of the article.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250 CHF to the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938059">
                <a:tc>
                  <a:txBody>
                    <a:bodyPr/>
                    <a:lstStyle/>
                    <a:p>
                      <a:pPr algn="l">
                        <a:spcBef>
                          <a:spcPts val="1100"/>
                        </a:spcBef>
                        <a:defRPr sz="3600"/>
                      </a:pPr>
                      <a:r>
                        <a:rPr>
                          <a:solidFill>
                            <a:schemeClr val="accent1"/>
                          </a:solidFill>
                        </a:rPr>
                        <a:t>Moderate</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Correction notice (minor)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500 CHF to the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776580">
                <a:tc>
                  <a:txBody>
                    <a:bodyPr/>
                    <a:lstStyle/>
                    <a:p>
                      <a:pPr algn="l">
                        <a:spcBef>
                          <a:spcPts val="1100"/>
                        </a:spcBef>
                        <a:defRPr sz="3600"/>
                      </a:pPr>
                      <a:r>
                        <a:rPr>
                          <a:solidFill>
                            <a:schemeClr val="accent1"/>
                          </a:solidFill>
                        </a:rPr>
                        <a:t>Major</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Correction notice (major) / may warrant an expression of concern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1000 CHF to the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850827">
                <a:tc>
                  <a:txBody>
                    <a:bodyPr/>
                    <a:lstStyle/>
                    <a:p>
                      <a:pPr algn="l">
                        <a:spcBef>
                          <a:spcPts val="1100"/>
                        </a:spcBef>
                        <a:defRPr sz="3600"/>
                      </a:pPr>
                      <a:r>
                        <a:rPr>
                          <a:solidFill>
                            <a:schemeClr val="accent1"/>
                          </a:solidFill>
                        </a:rPr>
                        <a:t>Severe</a:t>
                      </a:r>
                      <a:r>
                        <a:t> errors</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Retraction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l">
                        <a:spcBef>
                          <a:spcPts val="1100"/>
                        </a:spcBef>
                        <a:defRPr sz="1800">
                          <a:solidFill>
                            <a:srgbClr val="000000"/>
                          </a:solidFill>
                        </a:defRPr>
                      </a:pPr>
                      <a:r>
                        <a:rPr sz="3600">
                          <a:solidFill>
                            <a:schemeClr val="accent4"/>
                          </a:solidFill>
                        </a:rPr>
                        <a:t>2500 CHF to the reviewer</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bl>
          </a:graphicData>
        </a:graphic>
      </p:graphicFrame>
      <p:sp>
        <p:nvSpPr>
          <p:cNvPr id="852" name="Bonus rewards"/>
          <p:cNvSpPr txBox="1"/>
          <p:nvPr/>
        </p:nvSpPr>
        <p:spPr>
          <a:xfrm>
            <a:off x="10106342" y="868864"/>
            <a:ext cx="4171316" cy="932814"/>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nSpc>
                <a:spcPct val="70000"/>
              </a:lnSpc>
              <a:spcBef>
                <a:spcPts val="1100"/>
              </a:spcBef>
              <a:defRPr sz="5000"/>
            </a:lvl1pPr>
          </a:lstStyle>
          <a:p>
            <a:pPr/>
            <a:r>
              <a:t>Bonus rewards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Make it rewarding"/>
          <p:cNvSpPr txBox="1"/>
          <p:nvPr/>
        </p:nvSpPr>
        <p:spPr>
          <a:xfrm>
            <a:off x="13942860" y="5949183"/>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855" name="Make it normative"/>
          <p:cNvSpPr txBox="1"/>
          <p:nvPr/>
        </p:nvSpPr>
        <p:spPr>
          <a:xfrm>
            <a:off x="13942860" y="7186490"/>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856" name="Make it easy"/>
          <p:cNvSpPr txBox="1"/>
          <p:nvPr/>
        </p:nvSpPr>
        <p:spPr>
          <a:xfrm>
            <a:off x="13942860" y="8423795"/>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857" name="Make it possible"/>
          <p:cNvSpPr txBox="1"/>
          <p:nvPr/>
        </p:nvSpPr>
        <p:spPr>
          <a:xfrm>
            <a:off x="13942860" y="9661101"/>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858" name="Make it required"/>
          <p:cNvSpPr txBox="1"/>
          <p:nvPr/>
        </p:nvSpPr>
        <p:spPr>
          <a:xfrm>
            <a:off x="13942860" y="4713204"/>
            <a:ext cx="3771936" cy="59690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sp>
        <p:nvSpPr>
          <p:cNvPr id="859" name="Our strategy to increase error…"/>
          <p:cNvSpPr txBox="1"/>
          <p:nvPr/>
        </p:nvSpPr>
        <p:spPr>
          <a:xfrm>
            <a:off x="4205701" y="1544816"/>
            <a:ext cx="15972599" cy="1415802"/>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lnSpc>
                <a:spcPct val="90000"/>
              </a:lnSpc>
              <a:defRPr b="1" sz="4500">
                <a:solidFill>
                  <a:srgbClr val="000000"/>
                </a:solidFill>
              </a:defRPr>
            </a:pPr>
            <a:r>
              <a:t>Our st</a:t>
            </a:r>
            <a:r>
              <a:rPr>
                <a:solidFill>
                  <a:schemeClr val="accent1"/>
                </a:solidFill>
              </a:rPr>
              <a:t>r</a:t>
            </a:r>
            <a:r>
              <a:t>ategy to increase error </a:t>
            </a:r>
          </a:p>
          <a:p>
            <a:pPr algn="ctr" defTabSz="2438338">
              <a:lnSpc>
                <a:spcPct val="90000"/>
              </a:lnSpc>
              <a:defRPr b="1" sz="4500">
                <a:solidFill>
                  <a:srgbClr val="000000"/>
                </a:solidFill>
              </a:defRPr>
            </a:pPr>
            <a:r>
              <a:t>checking, repo</a:t>
            </a:r>
            <a:r>
              <a:rPr>
                <a:solidFill>
                  <a:schemeClr val="accent1"/>
                </a:solidFill>
              </a:rPr>
              <a:t>r</a:t>
            </a:r>
            <a:r>
              <a:t>ting, &amp; correction</a:t>
            </a:r>
          </a:p>
        </p:txBody>
      </p:sp>
      <p:grpSp>
        <p:nvGrpSpPr>
          <p:cNvPr id="877" name="Group"/>
          <p:cNvGrpSpPr/>
          <p:nvPr/>
        </p:nvGrpSpPr>
        <p:grpSpPr>
          <a:xfrm>
            <a:off x="6669205" y="4233442"/>
            <a:ext cx="11045591" cy="6344900"/>
            <a:chOff x="0" y="0"/>
            <a:chExt cx="11045590" cy="6344898"/>
          </a:xfrm>
        </p:grpSpPr>
        <p:sp>
          <p:nvSpPr>
            <p:cNvPr id="860" name="Make it rewarding"/>
            <p:cNvSpPr txBox="1"/>
            <p:nvPr/>
          </p:nvSpPr>
          <p:spPr>
            <a:xfrm>
              <a:off x="7273655" y="171574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rewarding</a:t>
              </a:r>
            </a:p>
          </p:txBody>
        </p:sp>
        <p:sp>
          <p:nvSpPr>
            <p:cNvPr id="861" name="Make it normative"/>
            <p:cNvSpPr txBox="1"/>
            <p:nvPr/>
          </p:nvSpPr>
          <p:spPr>
            <a:xfrm>
              <a:off x="7273655" y="2953047"/>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normative</a:t>
              </a:r>
            </a:p>
          </p:txBody>
        </p:sp>
        <p:sp>
          <p:nvSpPr>
            <p:cNvPr id="862" name="Make it easy"/>
            <p:cNvSpPr txBox="1"/>
            <p:nvPr/>
          </p:nvSpPr>
          <p:spPr>
            <a:xfrm>
              <a:off x="7273655" y="4190353"/>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easy</a:t>
              </a:r>
            </a:p>
          </p:txBody>
        </p:sp>
        <p:sp>
          <p:nvSpPr>
            <p:cNvPr id="863" name="Make it possible"/>
            <p:cNvSpPr txBox="1"/>
            <p:nvPr/>
          </p:nvSpPr>
          <p:spPr>
            <a:xfrm>
              <a:off x="7273655" y="5427659"/>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possible</a:t>
              </a:r>
            </a:p>
          </p:txBody>
        </p:sp>
        <p:sp>
          <p:nvSpPr>
            <p:cNvPr id="864" name="Make it required"/>
            <p:cNvSpPr txBox="1"/>
            <p:nvPr/>
          </p:nvSpPr>
          <p:spPr>
            <a:xfrm>
              <a:off x="7273655" y="479761"/>
              <a:ext cx="3771936" cy="596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8">
                <a:lnSpc>
                  <a:spcPct val="110000"/>
                </a:lnSpc>
                <a:defRPr sz="3300">
                  <a:solidFill>
                    <a:srgbClr val="000000"/>
                  </a:solidFill>
                  <a:latin typeface="Roboto"/>
                  <a:ea typeface="Roboto"/>
                  <a:cs typeface="Roboto"/>
                  <a:sym typeface="Roboto"/>
                </a:defRPr>
              </a:lvl1pPr>
            </a:lstStyle>
            <a:p>
              <a:pPr/>
              <a:r>
                <a:t>Make it required</a:t>
              </a:r>
            </a:p>
          </p:txBody>
        </p:sp>
        <p:grpSp>
          <p:nvGrpSpPr>
            <p:cNvPr id="876" name="Group"/>
            <p:cNvGrpSpPr/>
            <p:nvPr/>
          </p:nvGrpSpPr>
          <p:grpSpPr>
            <a:xfrm>
              <a:off x="0" y="-1"/>
              <a:ext cx="7296841" cy="6344900"/>
              <a:chOff x="0" y="0"/>
              <a:chExt cx="7296840" cy="6344898"/>
            </a:xfrm>
          </p:grpSpPr>
          <p:sp>
            <p:nvSpPr>
              <p:cNvPr id="865" name="Triangle"/>
              <p:cNvSpPr/>
              <p:nvPr/>
            </p:nvSpPr>
            <p:spPr>
              <a:xfrm>
                <a:off x="0" y="-1"/>
                <a:ext cx="7296841" cy="6344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762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866" name="Line"/>
              <p:cNvSpPr/>
              <p:nvPr/>
            </p:nvSpPr>
            <p:spPr>
              <a:xfrm>
                <a:off x="711154" y="5107455"/>
                <a:ext cx="587453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67" name="Line"/>
              <p:cNvSpPr/>
              <p:nvPr/>
            </p:nvSpPr>
            <p:spPr>
              <a:xfrm>
                <a:off x="1407280" y="3870149"/>
                <a:ext cx="4482280"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68" name="Line"/>
              <p:cNvSpPr/>
              <p:nvPr/>
            </p:nvSpPr>
            <p:spPr>
              <a:xfrm>
                <a:off x="565115" y="6344761"/>
                <a:ext cx="5969218"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69" name="Line"/>
              <p:cNvSpPr/>
              <p:nvPr/>
            </p:nvSpPr>
            <p:spPr>
              <a:xfrm>
                <a:off x="2110921" y="2632843"/>
                <a:ext cx="3074999"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70" name="Line"/>
              <p:cNvSpPr/>
              <p:nvPr/>
            </p:nvSpPr>
            <p:spPr>
              <a:xfrm>
                <a:off x="2841114" y="1395538"/>
                <a:ext cx="1614613" cy="1"/>
              </a:xfrm>
              <a:prstGeom prst="line">
                <a:avLst/>
              </a:prstGeom>
              <a:noFill/>
              <a:ln w="76200" cap="flat">
                <a:solidFill>
                  <a:srgbClr val="000000"/>
                </a:solidFill>
                <a:prstDash val="solid"/>
                <a:miter lim="400000"/>
              </a:ln>
              <a:effectLst/>
            </p:spPr>
            <p:txBody>
              <a:bodyPr wrap="square" lIns="50800" tIns="50800" rIns="50800" bIns="50800" numCol="1" anchor="ctr">
                <a:noAutofit/>
              </a:bodyPr>
              <a:lstStyle/>
              <a:p>
                <a:pPr defTabSz="2438338">
                  <a:lnSpc>
                    <a:spcPct val="90000"/>
                  </a:lnSpc>
                  <a:spcBef>
                    <a:spcPts val="4500"/>
                  </a:spcBef>
                  <a:defRPr sz="4800">
                    <a:solidFill>
                      <a:srgbClr val="000000"/>
                    </a:solidFill>
                    <a:latin typeface="Helvetica Neue"/>
                    <a:ea typeface="Helvetica Neue"/>
                    <a:cs typeface="Helvetica Neue"/>
                    <a:sym typeface="Helvetica Neue"/>
                  </a:defRPr>
                </a:pPr>
              </a:p>
            </p:txBody>
          </p:sp>
          <p:sp>
            <p:nvSpPr>
              <p:cNvPr id="871" name="ERЯOR…"/>
              <p:cNvSpPr txBox="1"/>
              <p:nvPr/>
            </p:nvSpPr>
            <p:spPr>
              <a:xfrm>
                <a:off x="1178771" y="1586200"/>
                <a:ext cx="4939298"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ER</a:t>
                </a:r>
                <a:r>
                  <a:rPr>
                    <a:solidFill>
                      <a:srgbClr val="EE220C"/>
                    </a:solidFill>
                  </a:rPr>
                  <a:t>Я</a:t>
                </a:r>
                <a:r>
                  <a:t>OR </a:t>
                </a:r>
              </a:p>
              <a:p>
                <a:pPr algn="ctr" defTabSz="2438338">
                  <a:lnSpc>
                    <a:spcPct val="80000"/>
                  </a:lnSpc>
                  <a:defRPr sz="2800">
                    <a:solidFill>
                      <a:srgbClr val="000000"/>
                    </a:solidFill>
                    <a:latin typeface="Roboto"/>
                    <a:ea typeface="Roboto"/>
                    <a:cs typeface="Roboto"/>
                    <a:sym typeface="Roboto"/>
                  </a:defRPr>
                </a:pPr>
                <a:r>
                  <a:t>rewards</a:t>
                </a:r>
              </a:p>
            </p:txBody>
          </p:sp>
          <p:sp>
            <p:nvSpPr>
              <p:cNvPr id="872" name="Policy"/>
              <p:cNvSpPr txBox="1"/>
              <p:nvPr/>
            </p:nvSpPr>
            <p:spPr>
              <a:xfrm>
                <a:off x="1178771" y="816311"/>
                <a:ext cx="4939298" cy="5207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2438338">
                  <a:lnSpc>
                    <a:spcPct val="80000"/>
                  </a:lnSpc>
                  <a:defRPr sz="2800">
                    <a:solidFill>
                      <a:schemeClr val="accent4">
                        <a:lumOff val="21176"/>
                      </a:schemeClr>
                    </a:solidFill>
                    <a:latin typeface="Roboto"/>
                    <a:ea typeface="Roboto"/>
                    <a:cs typeface="Roboto"/>
                    <a:sym typeface="Roboto"/>
                  </a:defRPr>
                </a:lvl1pPr>
              </a:lstStyle>
              <a:p>
                <a:pPr/>
                <a:r>
                  <a:t>Policy</a:t>
                </a:r>
              </a:p>
            </p:txBody>
          </p:sp>
          <p:sp>
            <p:nvSpPr>
              <p:cNvPr id="873" name="Communities…"/>
              <p:cNvSpPr txBox="1"/>
              <p:nvPr/>
            </p:nvSpPr>
            <p:spPr>
              <a:xfrm>
                <a:off x="1178771" y="2823506"/>
                <a:ext cx="4939298"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Communities </a:t>
                </a:r>
              </a:p>
              <a:p>
                <a:pPr algn="ctr" defTabSz="2438338">
                  <a:lnSpc>
                    <a:spcPct val="80000"/>
                  </a:lnSpc>
                  <a:defRPr sz="2800">
                    <a:solidFill>
                      <a:srgbClr val="000000"/>
                    </a:solidFill>
                    <a:latin typeface="Roboto"/>
                    <a:ea typeface="Roboto"/>
                    <a:cs typeface="Roboto"/>
                    <a:sym typeface="Roboto"/>
                  </a:defRPr>
                </a:pPr>
                <a:r>
                  <a:t>&amp; teaching</a:t>
                </a:r>
              </a:p>
            </p:txBody>
          </p:sp>
          <p:sp>
            <p:nvSpPr>
              <p:cNvPr id="874" name="Discoverable &amp; usable…"/>
              <p:cNvSpPr txBox="1"/>
              <p:nvPr/>
            </p:nvSpPr>
            <p:spPr>
              <a:xfrm>
                <a:off x="1178771" y="4060812"/>
                <a:ext cx="4939298"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rgbClr val="000000"/>
                    </a:solidFill>
                    <a:latin typeface="Roboto"/>
                    <a:ea typeface="Roboto"/>
                    <a:cs typeface="Roboto"/>
                    <a:sym typeface="Roboto"/>
                  </a:defRPr>
                </a:pPr>
                <a:r>
                  <a:t>Discoverable &amp; usable </a:t>
                </a:r>
              </a:p>
              <a:p>
                <a:pPr algn="ctr" defTabSz="2438338">
                  <a:lnSpc>
                    <a:spcPct val="80000"/>
                  </a:lnSpc>
                  <a:defRPr sz="2800">
                    <a:solidFill>
                      <a:srgbClr val="000000"/>
                    </a:solidFill>
                    <a:latin typeface="Roboto"/>
                    <a:ea typeface="Roboto"/>
                    <a:cs typeface="Roboto"/>
                    <a:sym typeface="Roboto"/>
                  </a:defRPr>
                </a:pPr>
                <a:r>
                  <a:t>error detection methods</a:t>
                </a:r>
              </a:p>
            </p:txBody>
          </p:sp>
          <p:sp>
            <p:nvSpPr>
              <p:cNvPr id="875" name="Availability of data &amp; code…"/>
              <p:cNvSpPr txBox="1"/>
              <p:nvPr/>
            </p:nvSpPr>
            <p:spPr>
              <a:xfrm>
                <a:off x="464719" y="5298118"/>
                <a:ext cx="6367403" cy="85598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2438338">
                  <a:lnSpc>
                    <a:spcPct val="80000"/>
                  </a:lnSpc>
                  <a:defRPr sz="2800">
                    <a:solidFill>
                      <a:schemeClr val="accent4">
                        <a:lumOff val="21176"/>
                      </a:schemeClr>
                    </a:solidFill>
                    <a:latin typeface="Roboto"/>
                    <a:ea typeface="Roboto"/>
                    <a:cs typeface="Roboto"/>
                    <a:sym typeface="Roboto"/>
                  </a:defRPr>
                </a:pPr>
                <a:r>
                  <a:t>Availability of data &amp; code </a:t>
                </a:r>
              </a:p>
              <a:p>
                <a:pPr algn="ctr" defTabSz="2438338">
                  <a:lnSpc>
                    <a:spcPct val="80000"/>
                  </a:lnSpc>
                  <a:defRPr sz="2800">
                    <a:solidFill>
                      <a:schemeClr val="accent4">
                        <a:lumOff val="21176"/>
                      </a:schemeClr>
                    </a:solidFill>
                    <a:latin typeface="Roboto"/>
                    <a:ea typeface="Roboto"/>
                    <a:cs typeface="Roboto"/>
                    <a:sym typeface="Roboto"/>
                  </a:defRPr>
                </a:pPr>
                <a:r>
                  <a:t>Existence of error detection methods</a:t>
                </a:r>
              </a:p>
            </p:txBody>
          </p:sp>
        </p:grpSp>
      </p:gr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9" name="Grafik 8" descr="Grafik 8"/>
          <p:cNvPicPr>
            <a:picLocks noChangeAspect="1"/>
          </p:cNvPicPr>
          <p:nvPr/>
        </p:nvPicPr>
        <p:blipFill>
          <a:blip r:embed="rId2">
            <a:extLst/>
          </a:blip>
          <a:stretch>
            <a:fillRect/>
          </a:stretch>
        </p:blipFill>
        <p:spPr>
          <a:xfrm>
            <a:off x="7771245" y="2139612"/>
            <a:ext cx="8841510" cy="3505520"/>
          </a:xfrm>
          <a:prstGeom prst="rect">
            <a:avLst/>
          </a:prstGeom>
          <a:ln w="12700">
            <a:miter lim="400000"/>
          </a:ln>
        </p:spPr>
      </p:pic>
      <p:pic>
        <p:nvPicPr>
          <p:cNvPr id="880" name="Screenshot 2024-02-29 at 13.38.22.png" descr="Screenshot 2024-02-29 at 13.38.22.png"/>
          <p:cNvPicPr>
            <a:picLocks noChangeAspect="1"/>
          </p:cNvPicPr>
          <p:nvPr/>
        </p:nvPicPr>
        <p:blipFill>
          <a:blip r:embed="rId3">
            <a:extLst/>
          </a:blip>
          <a:stretch>
            <a:fillRect/>
          </a:stretch>
        </p:blipFill>
        <p:spPr>
          <a:xfrm>
            <a:off x="4789108" y="6231749"/>
            <a:ext cx="14805784" cy="5344639"/>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2" name="Grafik 8" descr="Grafik 8"/>
          <p:cNvPicPr>
            <a:picLocks noChangeAspect="1"/>
          </p:cNvPicPr>
          <p:nvPr/>
        </p:nvPicPr>
        <p:blipFill>
          <a:blip r:embed="rId2">
            <a:extLst/>
          </a:blip>
          <a:stretch>
            <a:fillRect/>
          </a:stretch>
        </p:blipFill>
        <p:spPr>
          <a:xfrm>
            <a:off x="7771245" y="2139613"/>
            <a:ext cx="8841510" cy="3505519"/>
          </a:xfrm>
          <a:prstGeom prst="rect">
            <a:avLst/>
          </a:prstGeom>
          <a:ln w="12700">
            <a:miter lim="400000"/>
          </a:ln>
        </p:spPr>
      </p:pic>
      <p:sp>
        <p:nvSpPr>
          <p:cNvPr id="883" name="Textfeld 7"/>
          <p:cNvSpPr txBox="1"/>
          <p:nvPr/>
        </p:nvSpPr>
        <p:spPr>
          <a:xfrm>
            <a:off x="3749040" y="7469099"/>
            <a:ext cx="16885920" cy="2869939"/>
          </a:xfrm>
          <a:prstGeom prst="rect">
            <a:avLst/>
          </a:prstGeom>
          <a:ln w="25400">
            <a:miter lim="400000"/>
          </a:ln>
          <a:extLst>
            <a:ext uri="{C572A759-6A51-4108-AA02-DFA0A04FC94B}">
              <ma14:wrappingTextBoxFlag xmlns:ma14="http://schemas.microsoft.com/office/mac/drawingml/2011/main" val="1"/>
            </a:ext>
          </a:extLst>
        </p:spPr>
        <p:txBody>
          <a:bodyPr tIns="91439" bIns="91439" anchor="ctr">
            <a:spAutoFit/>
          </a:bodyPr>
          <a:lstStyle/>
          <a:p>
            <a:pPr algn="ctr">
              <a:lnSpc>
                <a:spcPct val="90000"/>
              </a:lnSpc>
              <a:defRPr spc="-180" sz="18000">
                <a:solidFill>
                  <a:srgbClr val="FFFFFF"/>
                </a:solidFill>
              </a:defRPr>
            </a:pPr>
            <a:r>
              <a:t>er</a:t>
            </a:r>
            <a:r>
              <a:rPr>
                <a:solidFill>
                  <a:schemeClr val="accent1"/>
                </a:solidFill>
              </a:rPr>
              <a:t>r</a:t>
            </a:r>
            <a:r>
              <a:t>or.reviews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 name="Acknowledgements…"/>
          <p:cNvSpPr txBox="1"/>
          <p:nvPr>
            <p:ph type="body" idx="21"/>
          </p:nvPr>
        </p:nvSpPr>
        <p:spPr>
          <a:xfrm>
            <a:off x="11071773" y="1561364"/>
            <a:ext cx="9110487" cy="10549151"/>
          </a:xfrm>
          <a:prstGeom prst="rect">
            <a:avLst/>
          </a:prstGeom>
        </p:spPr>
        <p:txBody>
          <a:bodyPr/>
          <a:lstStyle/>
          <a:p>
            <a:pPr marL="0" indent="0" algn="ctr">
              <a:lnSpc>
                <a:spcPct val="100000"/>
              </a:lnSpc>
              <a:spcBef>
                <a:spcPts val="0"/>
              </a:spcBef>
              <a:buSzTx/>
              <a:buFontTx/>
              <a:buNone/>
              <a:defRPr sz="3600">
                <a:solidFill>
                  <a:srgbClr val="FFFFFF"/>
                </a:solidFill>
              </a:defRPr>
            </a:pPr>
            <a:r>
              <a:t>Acknowledgements</a:t>
            </a:r>
          </a:p>
          <a:p>
            <a:pPr marL="0" indent="0">
              <a:lnSpc>
                <a:spcPct val="100000"/>
              </a:lnSpc>
              <a:spcBef>
                <a:spcPts val="1000"/>
              </a:spcBef>
              <a:buSzTx/>
              <a:buFontTx/>
              <a:buNone/>
              <a:defRPr sz="3000">
                <a:solidFill>
                  <a:srgbClr val="FFFFFF"/>
                </a:solidFill>
              </a:defRPr>
            </a:pPr>
          </a:p>
          <a:p>
            <a:pPr marL="0" indent="0">
              <a:lnSpc>
                <a:spcPct val="100000"/>
              </a:lnSpc>
              <a:spcBef>
                <a:spcPts val="1000"/>
              </a:spcBef>
              <a:buSzTx/>
              <a:buFontTx/>
              <a:buNone/>
              <a:defRPr sz="3000">
                <a:solidFill>
                  <a:srgbClr val="FFFFFF"/>
                </a:solidFill>
              </a:defRPr>
            </a:pPr>
            <a:r>
              <a:t>Collaborators</a:t>
            </a:r>
          </a:p>
          <a:p>
            <a:pPr marL="291674" indent="-291674">
              <a:lnSpc>
                <a:spcPct val="100000"/>
              </a:lnSpc>
              <a:spcBef>
                <a:spcPts val="1000"/>
              </a:spcBef>
              <a:buFontTx/>
              <a:buChar char="-"/>
              <a:defRPr sz="3000">
                <a:solidFill>
                  <a:srgbClr val="FFFFFF"/>
                </a:solidFill>
              </a:defRPr>
            </a:pPr>
            <a:r>
              <a:t>Malte Elson</a:t>
            </a:r>
          </a:p>
          <a:p>
            <a:pPr marL="291674" indent="-291674">
              <a:lnSpc>
                <a:spcPct val="100000"/>
              </a:lnSpc>
              <a:spcBef>
                <a:spcPts val="1000"/>
              </a:spcBef>
              <a:buFontTx/>
              <a:buChar char="-"/>
              <a:defRPr sz="3000">
                <a:solidFill>
                  <a:srgbClr val="FFFFFF"/>
                </a:solidFill>
              </a:defRPr>
            </a:pPr>
            <a:r>
              <a:t>Ruben Arslan</a:t>
            </a:r>
          </a:p>
          <a:p>
            <a:pPr marL="291674" indent="-291674">
              <a:lnSpc>
                <a:spcPct val="100000"/>
              </a:lnSpc>
              <a:spcBef>
                <a:spcPts val="1000"/>
              </a:spcBef>
              <a:buFontTx/>
              <a:buChar char="-"/>
              <a:defRPr sz="3000">
                <a:solidFill>
                  <a:srgbClr val="FFFFFF"/>
                </a:solidFill>
              </a:defRPr>
            </a:pPr>
            <a:r>
              <a:t>Frank Bosco</a:t>
            </a:r>
          </a:p>
          <a:p>
            <a:pPr marL="291674" indent="-291674">
              <a:lnSpc>
                <a:spcPct val="100000"/>
              </a:lnSpc>
              <a:spcBef>
                <a:spcPts val="1000"/>
              </a:spcBef>
              <a:buFontTx/>
              <a:buChar char="-"/>
              <a:defRPr sz="3000">
                <a:solidFill>
                  <a:srgbClr val="FFFFFF"/>
                </a:solidFill>
              </a:defRPr>
            </a:pPr>
            <a:r>
              <a:t>Beth Clarke</a:t>
            </a:r>
          </a:p>
          <a:p>
            <a:pPr marL="291674" indent="-291674">
              <a:lnSpc>
                <a:spcPct val="100000"/>
              </a:lnSpc>
              <a:spcBef>
                <a:spcPts val="1000"/>
              </a:spcBef>
              <a:buFontTx/>
              <a:buChar char="-"/>
              <a:defRPr sz="3000">
                <a:solidFill>
                  <a:srgbClr val="FFFFFF"/>
                </a:solidFill>
              </a:defRPr>
            </a:pPr>
            <a:r>
              <a:t>Alex Holcombe</a:t>
            </a:r>
          </a:p>
          <a:p>
            <a:pPr marL="291674" indent="-291674">
              <a:lnSpc>
                <a:spcPct val="100000"/>
              </a:lnSpc>
              <a:spcBef>
                <a:spcPts val="1000"/>
              </a:spcBef>
              <a:buFontTx/>
              <a:buChar char="-"/>
              <a:defRPr sz="3000">
                <a:solidFill>
                  <a:srgbClr val="FFFFFF"/>
                </a:solidFill>
              </a:defRPr>
            </a:pPr>
            <a:r>
              <a:t>Imran Kadolkar</a:t>
            </a:r>
          </a:p>
          <a:p>
            <a:pPr marL="0" indent="0">
              <a:lnSpc>
                <a:spcPct val="100000"/>
              </a:lnSpc>
              <a:spcBef>
                <a:spcPts val="1000"/>
              </a:spcBef>
              <a:buSzTx/>
              <a:buFontTx/>
              <a:buNone/>
              <a:defRPr sz="3000">
                <a:solidFill>
                  <a:srgbClr val="FFFFFF"/>
                </a:solidFill>
              </a:defRPr>
            </a:pPr>
          </a:p>
          <a:p>
            <a:pPr marL="0" indent="0">
              <a:lnSpc>
                <a:spcPct val="100000"/>
              </a:lnSpc>
              <a:spcBef>
                <a:spcPts val="1000"/>
              </a:spcBef>
              <a:buSzTx/>
              <a:buFontTx/>
              <a:buNone/>
              <a:defRPr sz="3000">
                <a:solidFill>
                  <a:srgbClr val="FFFFFF"/>
                </a:solidFill>
              </a:defRPr>
            </a:pPr>
            <a:r>
              <a:t>ERROR authors &amp; reviewers to date</a:t>
            </a:r>
          </a:p>
          <a:p>
            <a:pPr marL="291674" indent="-291674">
              <a:lnSpc>
                <a:spcPct val="100000"/>
              </a:lnSpc>
              <a:spcBef>
                <a:spcPts val="1000"/>
              </a:spcBef>
              <a:buFontTx/>
              <a:buChar char="-"/>
              <a:defRPr sz="3000">
                <a:solidFill>
                  <a:srgbClr val="FFFFFF"/>
                </a:solidFill>
              </a:defRPr>
            </a:pPr>
            <a:r>
              <a:t>Dale Barr </a:t>
            </a:r>
          </a:p>
          <a:p>
            <a:pPr marL="291674" indent="-291674">
              <a:lnSpc>
                <a:spcPct val="100000"/>
              </a:lnSpc>
              <a:spcBef>
                <a:spcPts val="1000"/>
              </a:spcBef>
              <a:buFontTx/>
              <a:buChar char="-"/>
              <a:defRPr sz="3000">
                <a:solidFill>
                  <a:srgbClr val="FFFFFF"/>
                </a:solidFill>
              </a:defRPr>
            </a:pPr>
            <a:r>
              <a:t>Lisa DeBruine</a:t>
            </a:r>
          </a:p>
          <a:p>
            <a:pPr marL="291674" indent="-291674">
              <a:lnSpc>
                <a:spcPct val="100000"/>
              </a:lnSpc>
              <a:spcBef>
                <a:spcPts val="1000"/>
              </a:spcBef>
              <a:buFontTx/>
              <a:buChar char="-"/>
              <a:defRPr sz="3000">
                <a:solidFill>
                  <a:srgbClr val="FFFFFF"/>
                </a:solidFill>
              </a:defRPr>
            </a:pPr>
            <a:r>
              <a:t>Emma Henderson</a:t>
            </a:r>
          </a:p>
          <a:p>
            <a:pPr marL="291674" indent="-291674">
              <a:lnSpc>
                <a:spcPct val="100000"/>
              </a:lnSpc>
              <a:spcBef>
                <a:spcPts val="1000"/>
              </a:spcBef>
              <a:buFontTx/>
              <a:buChar char="-"/>
              <a:defRPr sz="3000">
                <a:solidFill>
                  <a:srgbClr val="FFFFFF"/>
                </a:solidFill>
              </a:defRPr>
            </a:pPr>
            <a:r>
              <a:t>Gordon Pennycook and colleagues</a:t>
            </a:r>
          </a:p>
          <a:p>
            <a:pPr marL="291674" indent="-291674">
              <a:lnSpc>
                <a:spcPct val="100000"/>
              </a:lnSpc>
              <a:spcBef>
                <a:spcPts val="1000"/>
              </a:spcBef>
              <a:buFontTx/>
              <a:buChar char="-"/>
              <a:defRPr sz="3000">
                <a:solidFill>
                  <a:srgbClr val="FFFFFF"/>
                </a:solidFill>
              </a:defRPr>
            </a:pPr>
            <a:r>
              <a:t>Daniel Simons</a:t>
            </a:r>
          </a:p>
          <a:p>
            <a:pPr marL="291674" indent="-291674">
              <a:lnSpc>
                <a:spcPct val="100000"/>
              </a:lnSpc>
              <a:spcBef>
                <a:spcPts val="1000"/>
              </a:spcBef>
              <a:buFontTx/>
              <a:buChar char="-"/>
              <a:defRPr sz="3000">
                <a:solidFill>
                  <a:srgbClr val="FFFFFF"/>
                </a:solidFill>
              </a:defRPr>
            </a:pPr>
            <a:r>
              <a:t>Jan Wessel</a:t>
            </a:r>
          </a:p>
        </p:txBody>
      </p:sp>
      <p:sp>
        <p:nvSpPr>
          <p:cNvPr id="886" name="Contact…"/>
          <p:cNvSpPr txBox="1"/>
          <p:nvPr>
            <p:ph type="body" idx="22"/>
          </p:nvPr>
        </p:nvSpPr>
        <p:spPr>
          <a:prstGeom prst="rect">
            <a:avLst/>
          </a:prstGeom>
        </p:spPr>
        <p:txBody>
          <a:bodyPr/>
          <a:lstStyle/>
          <a:p>
            <a:pPr marL="0" indent="0" defTabSz="1810511">
              <a:lnSpc>
                <a:spcPct val="100000"/>
              </a:lnSpc>
              <a:spcBef>
                <a:spcPts val="0"/>
              </a:spcBef>
              <a:buSzTx/>
              <a:buFontTx/>
              <a:buNone/>
              <a:defRPr b="1" sz="3366">
                <a:latin typeface="Oswald"/>
                <a:ea typeface="Oswald"/>
                <a:cs typeface="Oswald"/>
                <a:sym typeface="Oswald"/>
              </a:defRPr>
            </a:pPr>
            <a:r>
              <a:t>Contact</a:t>
            </a:r>
          </a:p>
          <a:p>
            <a:pPr marL="0" indent="0" defTabSz="1810511">
              <a:lnSpc>
                <a:spcPct val="100000"/>
              </a:lnSpc>
              <a:spcBef>
                <a:spcPts val="0"/>
              </a:spcBef>
              <a:buSzTx/>
              <a:buFontTx/>
              <a:buNone/>
              <a:defRPr b="1" sz="3366">
                <a:latin typeface="Oswald"/>
                <a:ea typeface="Oswald"/>
                <a:cs typeface="Oswald"/>
                <a:sym typeface="Oswald"/>
              </a:defRPr>
            </a:pPr>
          </a:p>
          <a:p>
            <a:pPr marL="0" indent="0" defTabSz="1810511">
              <a:lnSpc>
                <a:spcPct val="100000"/>
              </a:lnSpc>
              <a:spcBef>
                <a:spcPts val="0"/>
              </a:spcBef>
              <a:buSzTx/>
              <a:buFontTx/>
              <a:buNone/>
              <a:defRPr sz="3366">
                <a:latin typeface="Oswald"/>
                <a:ea typeface="Oswald"/>
                <a:cs typeface="Oswald"/>
                <a:sym typeface="Oswald"/>
              </a:defRPr>
            </a:pPr>
            <a:r>
              <a:rPr>
                <a:uFill>
                  <a:solidFill>
                    <a:srgbClr val="C00000"/>
                  </a:solidFill>
                </a:uFill>
                <a:hlinkClick r:id="rId2" invalidUrl="" action="" tgtFrame="" tooltip="" history="1" highlightClick="0" endSnd="0"/>
              </a:rPr>
              <a:t>ian.hussey@unibe.ch</a:t>
            </a:r>
          </a:p>
          <a:p>
            <a:pPr marL="0" indent="0" defTabSz="1810511">
              <a:lnSpc>
                <a:spcPct val="100000"/>
              </a:lnSpc>
              <a:spcBef>
                <a:spcPts val="0"/>
              </a:spcBef>
              <a:buSzTx/>
              <a:buFontTx/>
              <a:buNone/>
              <a:defRPr sz="3366">
                <a:latin typeface="Oswald"/>
                <a:ea typeface="Oswald"/>
                <a:cs typeface="Oswald"/>
                <a:sym typeface="Oswald"/>
              </a:defRPr>
            </a:pPr>
            <a:r>
              <a:t>Twitter: @ianhussey</a:t>
            </a:r>
          </a:p>
          <a:p>
            <a:pPr marL="0" indent="0" defTabSz="1810511">
              <a:lnSpc>
                <a:spcPct val="100000"/>
              </a:lnSpc>
              <a:spcBef>
                <a:spcPts val="0"/>
              </a:spcBef>
              <a:buSzTx/>
              <a:buFontTx/>
              <a:buNone/>
              <a:defRPr b="1" sz="3366">
                <a:latin typeface="Oswald"/>
                <a:ea typeface="Oswald"/>
                <a:cs typeface="Oswald"/>
                <a:sym typeface="Oswald"/>
              </a:defRPr>
            </a:pPr>
          </a:p>
          <a:p>
            <a:pPr marL="0" indent="0" defTabSz="1810511">
              <a:lnSpc>
                <a:spcPct val="100000"/>
              </a:lnSpc>
              <a:spcBef>
                <a:spcPts val="0"/>
              </a:spcBef>
              <a:buSzTx/>
              <a:buFontTx/>
              <a:buNone/>
              <a:defRPr sz="3366">
                <a:latin typeface="Oswald"/>
                <a:ea typeface="Oswald"/>
                <a:cs typeface="Oswald"/>
                <a:sym typeface="Oswald"/>
              </a:defRPr>
            </a:pPr>
            <a:r>
              <a:rPr>
                <a:uFill>
                  <a:solidFill>
                    <a:srgbClr val="C00000"/>
                  </a:solidFill>
                </a:uFill>
                <a:hlinkClick r:id="rId3" invalidUrl="" action="" tgtFrame="" tooltip="" history="1" highlightClick="0" endSnd="0"/>
              </a:rPr>
              <a:t>https://error.reviews</a:t>
            </a:r>
            <a:r>
              <a:t> </a:t>
            </a:r>
          </a:p>
          <a:p>
            <a:pPr marL="0" indent="0" defTabSz="1810511">
              <a:lnSpc>
                <a:spcPct val="100000"/>
              </a:lnSpc>
              <a:spcBef>
                <a:spcPts val="0"/>
              </a:spcBef>
              <a:buSzTx/>
              <a:buFontTx/>
              <a:buNone/>
              <a:defRPr sz="3366">
                <a:latin typeface="Oswald"/>
                <a:ea typeface="Oswald"/>
                <a:cs typeface="Oswald"/>
                <a:sym typeface="Oswald"/>
              </a:defRPr>
            </a:pPr>
            <a:r>
              <a:rPr>
                <a:uFill>
                  <a:solidFill>
                    <a:srgbClr val="C00000"/>
                  </a:solidFill>
                </a:uFill>
                <a:hlinkClick r:id="rId4" invalidUrl="" action="" tgtFrame="" tooltip="" history="1" highlightClick="0" endSnd="0"/>
              </a:rPr>
              <a:t>error-reviews.psy@unibe.ch</a:t>
            </a:r>
          </a:p>
          <a:p>
            <a:pPr marL="0" indent="0" defTabSz="1810511">
              <a:lnSpc>
                <a:spcPct val="100000"/>
              </a:lnSpc>
              <a:spcBef>
                <a:spcPts val="0"/>
              </a:spcBef>
              <a:buSzTx/>
              <a:buFontTx/>
              <a:buNone/>
              <a:defRPr sz="3366">
                <a:latin typeface="Oswald"/>
                <a:ea typeface="Oswald"/>
                <a:cs typeface="Oswald"/>
                <a:sym typeface="Oswald"/>
              </a:defRPr>
            </a:pPr>
            <a:r>
              <a:t>Twitter: @error_reviews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Textfeld 7"/>
          <p:cNvSpPr txBox="1"/>
          <p:nvPr>
            <p:ph type="body" idx="21"/>
          </p:nvPr>
        </p:nvSpPr>
        <p:spPr>
          <a:xfrm>
            <a:off x="1323334" y="6347740"/>
            <a:ext cx="21737332" cy="5981250"/>
          </a:xfrm>
          <a:prstGeom prst="rect">
            <a:avLst/>
          </a:prstGeom>
        </p:spPr>
        <p:txBody>
          <a:bodyPr/>
          <a:lstStyle/>
          <a:p>
            <a:pPr marL="0" indent="0">
              <a:lnSpc>
                <a:spcPct val="80000"/>
              </a:lnSpc>
              <a:spcBef>
                <a:spcPts val="0"/>
              </a:spcBef>
              <a:buSzTx/>
              <a:buFontTx/>
              <a:buNone/>
              <a:defRPr spc="-65" sz="6500">
                <a:solidFill>
                  <a:srgbClr val="FFFFFF"/>
                </a:solidFill>
              </a:defRPr>
            </a:pPr>
            <a:r>
              <a:rPr>
                <a:solidFill>
                  <a:schemeClr val="accent1"/>
                </a:solidFill>
              </a:rPr>
              <a:t>౿</a:t>
            </a:r>
            <a:r>
              <a:t> Includes both provable &amp; probable errors </a:t>
            </a:r>
          </a:p>
          <a:p>
            <a:pPr marL="0" indent="0">
              <a:lnSpc>
                <a:spcPct val="80000"/>
              </a:lnSpc>
              <a:spcBef>
                <a:spcPts val="0"/>
              </a:spcBef>
              <a:buSzTx/>
              <a:buFontTx/>
              <a:buNone/>
              <a:defRPr spc="-65" sz="6500">
                <a:solidFill>
                  <a:srgbClr val="FFFFFF"/>
                </a:solidFill>
              </a:defRPr>
            </a:pPr>
          </a:p>
          <a:p>
            <a:pPr marL="0" indent="0">
              <a:lnSpc>
                <a:spcPct val="80000"/>
              </a:lnSpc>
              <a:spcBef>
                <a:spcPts val="0"/>
              </a:spcBef>
              <a:buSzTx/>
              <a:buFontTx/>
              <a:buNone/>
              <a:defRPr spc="-65" sz="6500">
                <a:solidFill>
                  <a:srgbClr val="FFFFFF"/>
                </a:solidFill>
              </a:defRPr>
            </a:pPr>
            <a:r>
              <a:rPr>
                <a:solidFill>
                  <a:schemeClr val="accent1"/>
                </a:solidFill>
              </a:rPr>
              <a:t>౿</a:t>
            </a:r>
            <a:r>
              <a:t> Goes beyond computational reproducibility</a:t>
            </a:r>
          </a:p>
          <a:p>
            <a:pPr marL="0" indent="0">
              <a:lnSpc>
                <a:spcPct val="80000"/>
              </a:lnSpc>
              <a:spcBef>
                <a:spcPts val="0"/>
              </a:spcBef>
              <a:buSzTx/>
              <a:buFontTx/>
              <a:buNone/>
              <a:defRPr spc="-65" sz="6500">
                <a:solidFill>
                  <a:srgbClr val="FFFFFF"/>
                </a:solidFill>
              </a:defRPr>
            </a:pPr>
          </a:p>
          <a:p>
            <a:pPr marL="0" indent="0">
              <a:lnSpc>
                <a:spcPct val="80000"/>
              </a:lnSpc>
              <a:spcBef>
                <a:spcPts val="0"/>
              </a:spcBef>
              <a:buSzTx/>
              <a:buFontTx/>
              <a:buNone/>
              <a:defRPr spc="-65" sz="6500">
                <a:solidFill>
                  <a:srgbClr val="FFFFFF"/>
                </a:solidFill>
              </a:defRPr>
            </a:pPr>
            <a:r>
              <a:rPr>
                <a:solidFill>
                  <a:schemeClr val="accent1"/>
                </a:solidFill>
              </a:rPr>
              <a:t>౿ </a:t>
            </a:r>
            <a:r>
              <a:t>Hard to check errors and not also scrutinize more generally, eg flexibility, robustness, measurement</a:t>
            </a:r>
          </a:p>
        </p:txBody>
      </p:sp>
      <p:sp>
        <p:nvSpPr>
          <p:cNvPr id="483" name="Errors are broadly conceived"/>
          <p:cNvSpPr txBox="1"/>
          <p:nvPr/>
        </p:nvSpPr>
        <p:spPr>
          <a:xfrm>
            <a:off x="4612640" y="3485707"/>
            <a:ext cx="15158721" cy="2883787"/>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80000"/>
              </a:lnSpc>
              <a:defRPr spc="-100" sz="10000">
                <a:solidFill>
                  <a:srgbClr val="FFFFFF"/>
                </a:solidFill>
              </a:defRPr>
            </a:pPr>
            <a:r>
              <a:t>Er</a:t>
            </a:r>
            <a:r>
              <a:rPr>
                <a:solidFill>
                  <a:schemeClr val="accent1"/>
                </a:solidFill>
              </a:rPr>
              <a:t>r</a:t>
            </a:r>
            <a:r>
              <a:t>ors are broadly conceived</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888" name="Table 1"/>
          <p:cNvGraphicFramePr/>
          <p:nvPr/>
        </p:nvGraphicFramePr>
        <p:xfrm>
          <a:off x="4918155" y="4626428"/>
          <a:ext cx="18588093" cy="667878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628197"/>
                <a:gridCol w="3810000"/>
                <a:gridCol w="3810000"/>
                <a:gridCol w="3810000"/>
              </a:tblGrid>
              <a:tr h="942846">
                <a:tc>
                  <a:txBody>
                    <a:bodyPr/>
                    <a:lstStyle/>
                    <a:p>
                      <a:pPr algn="l">
                        <a:spcBef>
                          <a:spcPts val="500"/>
                        </a:spcBef>
                        <a:defRPr b="1" sz="4000"/>
                      </a:pP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b="1" sz="4000">
                          <a:solidFill>
                            <a:schemeClr val="accent4"/>
                          </a:solidFill>
                        </a:rPr>
                        <a:t>Citations of target article</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b="1" sz="4000">
                          <a:solidFill>
                            <a:schemeClr val="accent4"/>
                          </a:solidFill>
                        </a:rPr>
                        <a:t>Citations of commentary</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b="1" sz="4000">
                          <a:solidFill>
                            <a:schemeClr val="accent4"/>
                          </a:solidFill>
                        </a:rPr>
                        <a:t>Within-pair proportion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942846">
                <a:tc>
                  <a:txBody>
                    <a:bodyPr/>
                    <a:lstStyle/>
                    <a:p>
                      <a:pPr algn="l">
                        <a:spcBef>
                          <a:spcPts val="500"/>
                        </a:spcBef>
                        <a:defRPr sz="1800">
                          <a:solidFill>
                            <a:srgbClr val="000000"/>
                          </a:solidFill>
                        </a:defRPr>
                      </a:pPr>
                      <a:r>
                        <a:rPr sz="4000">
                          <a:solidFill>
                            <a:schemeClr val="accent4"/>
                          </a:solidFill>
                        </a:rPr>
                        <a:t>Mean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sz="4000">
                          <a:solidFill>
                            <a:schemeClr val="accent4"/>
                          </a:solidFill>
                        </a:rPr>
                        <a:t>106</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sz="4000">
                          <a:solidFill>
                            <a:schemeClr val="accent4"/>
                          </a:solidFill>
                        </a:rPr>
                        <a:t>5</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sz="4000">
                          <a:solidFill>
                            <a:schemeClr val="accent4"/>
                          </a:solidFill>
                        </a:rPr>
                        <a:t>25%</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942846">
                <a:tc>
                  <a:txBody>
                    <a:bodyPr/>
                    <a:lstStyle/>
                    <a:p>
                      <a:pPr algn="l">
                        <a:spcBef>
                          <a:spcPts val="500"/>
                        </a:spcBef>
                        <a:defRPr sz="1800">
                          <a:solidFill>
                            <a:srgbClr val="000000"/>
                          </a:solidFill>
                        </a:defRPr>
                      </a:pPr>
                      <a:r>
                        <a:rPr sz="4000">
                          <a:solidFill>
                            <a:schemeClr val="accent4"/>
                          </a:solidFill>
                        </a:rPr>
                        <a:t>Median</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lnSpc>
                          <a:spcPct val="70000"/>
                        </a:lnSpc>
                        <a:spcBef>
                          <a:spcPts val="500"/>
                        </a:spcBef>
                        <a:defRPr sz="1800">
                          <a:solidFill>
                            <a:srgbClr val="000000"/>
                          </a:solidFill>
                        </a:defRPr>
                      </a:pPr>
                      <a:r>
                        <a:rPr sz="4000">
                          <a:solidFill>
                            <a:schemeClr val="accent4"/>
                          </a:solidFill>
                        </a:rPr>
                        <a:t>80</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sz="4000">
                          <a:solidFill>
                            <a:schemeClr val="accent1"/>
                          </a:solidFill>
                        </a:rPr>
                        <a:t>10</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sz="4000">
                          <a:solidFill>
                            <a:schemeClr val="accent4"/>
                          </a:solidFill>
                        </a:rPr>
                        <a:t>15%</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942846">
                <a:tc>
                  <a:txBody>
                    <a:bodyPr/>
                    <a:lstStyle/>
                    <a:p>
                      <a:pPr algn="l">
                        <a:spcBef>
                          <a:spcPts val="500"/>
                        </a:spcBef>
                        <a:defRPr sz="1800">
                          <a:solidFill>
                            <a:srgbClr val="000000"/>
                          </a:solidFill>
                        </a:defRPr>
                      </a:pPr>
                      <a:r>
                        <a:rPr sz="4000">
                          <a:solidFill>
                            <a:schemeClr val="accent4"/>
                          </a:solidFill>
                        </a:rPr>
                        <a:t>Minimum</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lnSpc>
                          <a:spcPct val="70000"/>
                        </a:lnSpc>
                        <a:spcBef>
                          <a:spcPts val="500"/>
                        </a:spcBef>
                        <a:defRPr sz="1800">
                          <a:solidFill>
                            <a:srgbClr val="000000"/>
                          </a:solidFill>
                        </a:defRPr>
                      </a:pPr>
                      <a:r>
                        <a:rPr sz="4000">
                          <a:solidFill>
                            <a:schemeClr val="accent4"/>
                          </a:solidFill>
                        </a:rPr>
                        <a:t>2</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sz="4000">
                          <a:solidFill>
                            <a:schemeClr val="accent4"/>
                          </a:solidFill>
                        </a:rPr>
                        <a:t>1</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sz="4000">
                          <a:solidFill>
                            <a:schemeClr val="accent4"/>
                          </a:solidFill>
                        </a:rPr>
                        <a:t>1%</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r h="942846">
                <a:tc>
                  <a:txBody>
                    <a:bodyPr/>
                    <a:lstStyle/>
                    <a:p>
                      <a:pPr algn="l">
                        <a:spcBef>
                          <a:spcPts val="500"/>
                        </a:spcBef>
                        <a:defRPr sz="1800">
                          <a:solidFill>
                            <a:srgbClr val="000000"/>
                          </a:solidFill>
                        </a:defRPr>
                      </a:pPr>
                      <a:r>
                        <a:rPr sz="4000">
                          <a:solidFill>
                            <a:schemeClr val="accent4"/>
                          </a:solidFill>
                        </a:rPr>
                        <a:t>Maximum</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lnSpc>
                          <a:spcPct val="70000"/>
                        </a:lnSpc>
                        <a:spcBef>
                          <a:spcPts val="500"/>
                        </a:spcBef>
                        <a:defRPr sz="1800">
                          <a:solidFill>
                            <a:srgbClr val="000000"/>
                          </a:solidFill>
                        </a:defRPr>
                      </a:pPr>
                      <a:r>
                        <a:rPr sz="4000">
                          <a:solidFill>
                            <a:schemeClr val="accent4"/>
                          </a:solidFill>
                        </a:rPr>
                        <a:t>490</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sz="4000">
                          <a:solidFill>
                            <a:schemeClr val="accent4"/>
                          </a:solidFill>
                        </a:rPr>
                        <a:t>53</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c>
                  <a:txBody>
                    <a:bodyPr/>
                    <a:lstStyle/>
                    <a:p>
                      <a:pPr algn="ctr">
                        <a:spcBef>
                          <a:spcPts val="500"/>
                        </a:spcBef>
                        <a:defRPr sz="1800">
                          <a:solidFill>
                            <a:srgbClr val="000000"/>
                          </a:solidFill>
                        </a:defRPr>
                      </a:pPr>
                      <a:r>
                        <a:rPr sz="4000">
                          <a:solidFill>
                            <a:schemeClr val="accent1"/>
                          </a:solidFill>
                        </a:rPr>
                        <a:t>150%</a:t>
                      </a:r>
                    </a:p>
                  </a:txBody>
                  <a:tcPr marL="152400" marR="152400" marT="152400" marB="152400" anchor="ctr" anchorCtr="0" horzOverflow="overflow">
                    <a:lnL w="38100">
                      <a:solidFill>
                        <a:schemeClr val="accent4">
                          <a:lumOff val="21176"/>
                        </a:schemeClr>
                      </a:solidFill>
                    </a:lnL>
                    <a:lnR w="38100">
                      <a:solidFill>
                        <a:schemeClr val="accent4">
                          <a:lumOff val="21176"/>
                        </a:schemeClr>
                      </a:solidFill>
                    </a:lnR>
                    <a:lnT w="38100">
                      <a:solidFill>
                        <a:schemeClr val="accent4">
                          <a:lumOff val="21176"/>
                        </a:schemeClr>
                      </a:solidFill>
                    </a:lnT>
                    <a:lnB w="38100">
                      <a:solidFill>
                        <a:schemeClr val="accent4">
                          <a:lumOff val="21176"/>
                        </a:schemeClr>
                      </a:solidFill>
                    </a:lnB>
                    <a:solidFill>
                      <a:srgbClr val="FFFFFF"/>
                    </a:solidFill>
                  </a:tcPr>
                </a:tc>
              </a:tr>
            </a:tbl>
          </a:graphicData>
        </a:graphic>
      </p:graphicFrame>
      <p:sp>
        <p:nvSpPr>
          <p:cNvPr id="889" name="N = 36 commentaries published in Psychological Science…"/>
          <p:cNvSpPr txBox="1"/>
          <p:nvPr/>
        </p:nvSpPr>
        <p:spPr>
          <a:xfrm>
            <a:off x="5708506" y="11372536"/>
            <a:ext cx="12477497" cy="1326743"/>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lgn="ctr">
              <a:lnSpc>
                <a:spcPct val="70000"/>
              </a:lnSpc>
              <a:spcBef>
                <a:spcPts val="500"/>
              </a:spcBef>
              <a:defRPr sz="4000"/>
            </a:pPr>
            <a:r>
              <a:rPr i="1"/>
              <a:t>N</a:t>
            </a:r>
            <a:r>
              <a:t> = 36 commentaries published in Psychological Science</a:t>
            </a:r>
          </a:p>
          <a:p>
            <a:pPr algn="ctr">
              <a:lnSpc>
                <a:spcPct val="70000"/>
              </a:lnSpc>
              <a:spcBef>
                <a:spcPts val="500"/>
              </a:spcBef>
              <a:defRPr sz="4000"/>
            </a:pPr>
            <a:r>
              <a:t>between 2007-2021</a:t>
            </a:r>
          </a:p>
        </p:txBody>
      </p:sp>
      <p:sp>
        <p:nvSpPr>
          <p:cNvPr id="890" name="Other normalisation efforts:…"/>
          <p:cNvSpPr txBox="1"/>
          <p:nvPr/>
        </p:nvSpPr>
        <p:spPr>
          <a:xfrm>
            <a:off x="4205701" y="1819502"/>
            <a:ext cx="15972599" cy="1670684"/>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lnSpc>
                <a:spcPct val="90000"/>
              </a:lnSpc>
              <a:defRPr sz="5000">
                <a:solidFill>
                  <a:srgbClr val="000000"/>
                </a:solidFill>
              </a:defRPr>
            </a:pPr>
            <a:r>
              <a:t>Other normalisation efforts:</a:t>
            </a:r>
          </a:p>
          <a:p>
            <a:pPr algn="ctr" defTabSz="2438338">
              <a:lnSpc>
                <a:spcPct val="90000"/>
              </a:lnSpc>
              <a:defRPr b="1" sz="5500">
                <a:solidFill>
                  <a:srgbClr val="000000"/>
                </a:solidFill>
              </a:defRPr>
            </a:pPr>
            <a:r>
              <a:t>“Commentaries don’t get cited”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Who can help carry this burden?…"/>
          <p:cNvSpPr/>
          <p:nvPr/>
        </p:nvSpPr>
        <p:spPr>
          <a:xfrm>
            <a:off x="2999709" y="1420788"/>
            <a:ext cx="18384582" cy="10874424"/>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lnSpc>
                <a:spcPct val="80000"/>
              </a:lnSpc>
              <a:defRPr b="1" sz="5400"/>
            </a:pPr>
            <a:r>
              <a:t>Who can help carry this burden?</a:t>
            </a:r>
          </a:p>
          <a:p>
            <a:pPr algn="ctr">
              <a:lnSpc>
                <a:spcPct val="80000"/>
              </a:lnSpc>
              <a:defRPr b="1" sz="5400"/>
            </a:pPr>
          </a:p>
          <a:p>
            <a:pPr algn="ctr">
              <a:lnSpc>
                <a:spcPct val="80000"/>
              </a:lnSpc>
              <a:defRPr b="1" sz="5400"/>
            </a:pPr>
          </a:p>
          <a:p>
            <a:pPr algn="ctr">
              <a:lnSpc>
                <a:spcPct val="80000"/>
              </a:lnSpc>
              <a:defRPr b="1" sz="5400"/>
            </a:pPr>
          </a:p>
          <a:p>
            <a:pPr algn="ctr">
              <a:lnSpc>
                <a:spcPct val="80000"/>
              </a:lnSpc>
              <a:defRPr b="1" sz="5400"/>
            </a:pPr>
          </a:p>
          <a:p>
            <a:pPr algn="ctr">
              <a:lnSpc>
                <a:spcPct val="80000"/>
              </a:lnSpc>
              <a:defRPr b="1" sz="5400"/>
            </a:pPr>
          </a:p>
          <a:p>
            <a:pPr algn="ctr">
              <a:lnSpc>
                <a:spcPct val="90000"/>
              </a:lnSpc>
              <a:defRPr b="1" sz="5400"/>
            </a:pPr>
            <a:r>
              <a:t>Need for pa</a:t>
            </a:r>
            <a:r>
              <a:rPr>
                <a:solidFill>
                  <a:schemeClr val="accent1"/>
                </a:solidFill>
              </a:rPr>
              <a:t>r</a:t>
            </a:r>
            <a:r>
              <a:t>allel systems </a:t>
            </a:r>
          </a:p>
          <a:p>
            <a:pPr algn="ctr">
              <a:lnSpc>
                <a:spcPct val="90000"/>
              </a:lnSpc>
              <a:defRPr b="1" sz="5400"/>
            </a:pPr>
            <a:r>
              <a:t>of scientific verification</a:t>
            </a:r>
          </a:p>
          <a:p>
            <a:pPr algn="ctr">
              <a:lnSpc>
                <a:spcPct val="80000"/>
              </a:lnSpc>
              <a:defRPr b="1" sz="5400"/>
            </a:pPr>
          </a:p>
          <a:p>
            <a:pPr algn="ctr">
              <a:lnSpc>
                <a:spcPct val="80000"/>
              </a:lnSpc>
              <a:defRPr b="1" sz="5400"/>
            </a:pPr>
          </a:p>
          <a:p>
            <a:pPr algn="ctr">
              <a:lnSpc>
                <a:spcPct val="80000"/>
              </a:lnSpc>
              <a:defRPr b="1" sz="5400"/>
            </a:pPr>
          </a:p>
          <a:p>
            <a:pPr algn="ctr">
              <a:lnSpc>
                <a:spcPct val="80000"/>
              </a:lnSpc>
              <a:defRPr b="1" sz="5400"/>
            </a:pPr>
          </a:p>
          <a:p>
            <a:pPr>
              <a:defRPr sz="5400"/>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Who can help carry this burden?…"/>
          <p:cNvSpPr/>
          <p:nvPr/>
        </p:nvSpPr>
        <p:spPr>
          <a:xfrm>
            <a:off x="2999709" y="1420788"/>
            <a:ext cx="18384582" cy="10874424"/>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lnSpc>
                <a:spcPct val="80000"/>
              </a:lnSpc>
              <a:defRPr b="1" sz="5400"/>
            </a:pPr>
            <a:r>
              <a:t>Who can help carry this burden?</a:t>
            </a:r>
          </a:p>
          <a:p>
            <a:pPr algn="ctr">
              <a:lnSpc>
                <a:spcPct val="80000"/>
              </a:lnSpc>
              <a:defRPr b="1" sz="5400"/>
            </a:pPr>
          </a:p>
          <a:p>
            <a:pPr algn="ctr">
              <a:lnSpc>
                <a:spcPct val="80000"/>
              </a:lnSpc>
              <a:defRPr b="1" sz="5400"/>
            </a:pPr>
          </a:p>
          <a:p>
            <a:pPr algn="ctr">
              <a:lnSpc>
                <a:spcPct val="80000"/>
              </a:lnSpc>
              <a:defRPr b="1" sz="5400"/>
            </a:pPr>
          </a:p>
          <a:p>
            <a:pPr algn="ctr">
              <a:lnSpc>
                <a:spcPct val="80000"/>
              </a:lnSpc>
              <a:defRPr b="1" sz="5400"/>
            </a:pPr>
          </a:p>
          <a:p>
            <a:pPr algn="ctr">
              <a:lnSpc>
                <a:spcPct val="90000"/>
              </a:lnSpc>
              <a:defRPr b="1" sz="5400"/>
            </a:pPr>
            <a:r>
              <a:t>Need for parallel systems </a:t>
            </a:r>
          </a:p>
          <a:p>
            <a:pPr algn="ctr">
              <a:lnSpc>
                <a:spcPct val="90000"/>
              </a:lnSpc>
              <a:defRPr b="1" sz="5400"/>
            </a:pPr>
            <a:r>
              <a:t>of scientific verification</a:t>
            </a:r>
          </a:p>
          <a:p>
            <a:pPr algn="ctr">
              <a:lnSpc>
                <a:spcPct val="80000"/>
              </a:lnSpc>
              <a:defRPr b="1" sz="5400"/>
            </a:pPr>
          </a:p>
          <a:p>
            <a:pPr algn="ctr">
              <a:lnSpc>
                <a:spcPct val="80000"/>
              </a:lnSpc>
              <a:defRPr b="1" sz="5400"/>
            </a:pPr>
          </a:p>
          <a:p>
            <a:pPr algn="ctr">
              <a:lnSpc>
                <a:spcPct val="80000"/>
              </a:lnSpc>
              <a:defRPr b="1" sz="5400"/>
            </a:pPr>
          </a:p>
          <a:p>
            <a:pPr algn="ctr">
              <a:lnSpc>
                <a:spcPct val="80000"/>
              </a:lnSpc>
              <a:defRPr b="1" sz="5400"/>
            </a:pPr>
          </a:p>
          <a:p>
            <a:pPr>
              <a:defRPr sz="5400"/>
            </a:pPr>
          </a:p>
        </p:txBody>
      </p:sp>
      <p:pic>
        <p:nvPicPr>
          <p:cNvPr id="490" name="cloning tanks.png" descr="cloning tanks.png"/>
          <p:cNvPicPr>
            <a:picLocks noChangeAspect="1"/>
          </p:cNvPicPr>
          <p:nvPr/>
        </p:nvPicPr>
        <p:blipFill>
          <a:blip r:embed="rId2">
            <a:extLst/>
          </a:blip>
          <a:srcRect l="9327" t="0" r="9327" b="9903"/>
          <a:stretch>
            <a:fillRect/>
          </a:stretch>
        </p:blipFill>
        <p:spPr>
          <a:xfrm>
            <a:off x="8518326" y="3086539"/>
            <a:ext cx="7347306" cy="8137723"/>
          </a:xfrm>
          <a:prstGeom prst="rect">
            <a:avLst/>
          </a:prstGeom>
          <a:ln w="12700">
            <a:miter lim="400000"/>
          </a:ln>
        </p:spPr>
      </p:pic>
      <p:sp>
        <p:nvSpPr>
          <p:cNvPr id="491" name="A clone-army of Nick Browns"/>
          <p:cNvSpPr txBox="1"/>
          <p:nvPr/>
        </p:nvSpPr>
        <p:spPr>
          <a:xfrm>
            <a:off x="7826375" y="11516061"/>
            <a:ext cx="8731250" cy="1001457"/>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lgn="ctr" defTabSz="2438338">
              <a:lnSpc>
                <a:spcPct val="90000"/>
              </a:lnSpc>
              <a:defRPr sz="5500">
                <a:solidFill>
                  <a:srgbClr val="000000"/>
                </a:solidFill>
              </a:defRPr>
            </a:lvl1pPr>
          </a:lstStyle>
          <a:p>
            <a:pPr/>
            <a:r>
              <a:t>A clone-army of Nick Browns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Who can help carry this burden?"/>
          <p:cNvSpPr/>
          <p:nvPr/>
        </p:nvSpPr>
        <p:spPr>
          <a:xfrm>
            <a:off x="2999709" y="1420788"/>
            <a:ext cx="18384582" cy="10874424"/>
          </a:xfrm>
          <a:prstGeom prst="rect">
            <a:avLst/>
          </a:prstGeom>
          <a:ln w="12700">
            <a:miter lim="400000"/>
          </a:ln>
          <a:extLst>
            <a:ext uri="{C572A759-6A51-4108-AA02-DFA0A04FC94B}">
              <ma14:wrappingTextBoxFlag xmlns:ma14="http://schemas.microsoft.com/office/mac/drawingml/2011/main" val="1"/>
            </a:ext>
          </a:extLst>
        </p:spPr>
        <p:txBody>
          <a:bodyPr tIns="91439" bIns="91439"/>
          <a:lstStyle/>
          <a:p>
            <a:pPr algn="ctr">
              <a:lnSpc>
                <a:spcPct val="80000"/>
              </a:lnSpc>
              <a:defRPr b="1" sz="5400"/>
            </a:pPr>
            <a:r>
              <a:t>Who can help carry this burden?</a:t>
            </a:r>
          </a:p>
          <a:p>
            <a:pPr algn="ctr">
              <a:lnSpc>
                <a:spcPct val="80000"/>
              </a:lnSpc>
              <a:defRPr b="1" sz="5400"/>
            </a:pPr>
          </a:p>
          <a:p>
            <a:pPr algn="ctr">
              <a:lnSpc>
                <a:spcPct val="80000"/>
              </a:lnSpc>
              <a:defRPr b="1" sz="5400"/>
            </a:pPr>
          </a:p>
          <a:p>
            <a:pPr algn="ctr">
              <a:lnSpc>
                <a:spcPct val="80000"/>
              </a:lnSpc>
              <a:defRPr b="1" sz="5400"/>
            </a:pPr>
          </a:p>
          <a:p>
            <a:pPr algn="ctr">
              <a:lnSpc>
                <a:spcPct val="80000"/>
              </a:lnSpc>
              <a:defRPr b="1" sz="5400"/>
            </a:pPr>
          </a:p>
          <a:p>
            <a:pPr>
              <a:defRPr sz="5400"/>
            </a:pPr>
          </a:p>
        </p:txBody>
      </p:sp>
      <p:pic>
        <p:nvPicPr>
          <p:cNvPr id="494" name="pasted-movie.png" descr="pasted-movie.png"/>
          <p:cNvPicPr>
            <a:picLocks noChangeAspect="1"/>
          </p:cNvPicPr>
          <p:nvPr/>
        </p:nvPicPr>
        <p:blipFill>
          <a:blip r:embed="rId3">
            <a:extLst/>
          </a:blip>
          <a:stretch>
            <a:fillRect/>
          </a:stretch>
        </p:blipFill>
        <p:spPr>
          <a:xfrm>
            <a:off x="2657786" y="7560067"/>
            <a:ext cx="9575991" cy="5386496"/>
          </a:xfrm>
          <a:prstGeom prst="rect">
            <a:avLst/>
          </a:prstGeom>
          <a:ln w="12700">
            <a:miter lim="400000"/>
          </a:ln>
        </p:spPr>
      </p:pic>
      <p:sp>
        <p:nvSpPr>
          <p:cNvPr id="495" name="“A few outsiders and weirdos saw the giant lie at the heart of [science], and they saw it by doing something the rest never thought to do:…"/>
          <p:cNvSpPr txBox="1"/>
          <p:nvPr/>
        </p:nvSpPr>
        <p:spPr>
          <a:xfrm>
            <a:off x="11120029" y="4014779"/>
            <a:ext cx="10535294" cy="5262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defTabSz="2438338">
              <a:lnSpc>
                <a:spcPct val="80000"/>
              </a:lnSpc>
              <a:defRPr sz="6100">
                <a:solidFill>
                  <a:srgbClr val="000000"/>
                </a:solidFill>
                <a:latin typeface="Palatino"/>
                <a:ea typeface="Palatino"/>
                <a:cs typeface="Palatino"/>
                <a:sym typeface="Palatino"/>
              </a:defRPr>
            </a:pPr>
            <a:r>
              <a:t>“A few outsiders and weirdos saw the giant lie at the heart of [science], and they saw it by doing something the rest never thought to do: </a:t>
            </a:r>
          </a:p>
          <a:p>
            <a:pPr algn="ctr" defTabSz="2438338">
              <a:lnSpc>
                <a:spcPct val="80000"/>
              </a:lnSpc>
              <a:defRPr sz="6100">
                <a:solidFill>
                  <a:srgbClr val="000000"/>
                </a:solidFill>
                <a:latin typeface="Palatino"/>
                <a:ea typeface="Palatino"/>
                <a:cs typeface="Palatino"/>
                <a:sym typeface="Palatino"/>
              </a:defRPr>
            </a:pPr>
            <a:r>
              <a:t>                    </a:t>
            </a:r>
            <a:r>
              <a:rPr b="1"/>
              <a:t>They looked</a:t>
            </a: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a:themeElements>
    <a:clrScheme name="Office">
      <a:dk1>
        <a:srgbClr val="272727"/>
      </a:dk1>
      <a:lt1>
        <a:srgbClr val="272727"/>
      </a:lt1>
      <a:dk2>
        <a:srgbClr val="A7A7A7"/>
      </a:dk2>
      <a:lt2>
        <a:srgbClr val="535353"/>
      </a:lt2>
      <a:accent1>
        <a:srgbClr val="D30000"/>
      </a:accent1>
      <a:accent2>
        <a:srgbClr val="FF5E5E"/>
      </a:accent2>
      <a:accent3>
        <a:srgbClr val="A5A5A5"/>
      </a:accent3>
      <a:accent4>
        <a:srgbClr val="272727"/>
      </a:accent4>
      <a:accent5>
        <a:srgbClr val="FFF2CC"/>
      </a:accent5>
      <a:accent6>
        <a:srgbClr val="ED7D31"/>
      </a:accent6>
      <a:hlink>
        <a:srgbClr val="0000FF"/>
      </a:hlink>
      <a:folHlink>
        <a:srgbClr val="FF00FF"/>
      </a:folHlink>
    </a:clrScheme>
    <a:fontScheme name="Office">
      <a:majorFont>
        <a:latin typeface="Calibri"/>
        <a:ea typeface="Calibri"/>
        <a:cs typeface="Calibri"/>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9F9F9"/>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D30000"/>
      </a:accent1>
      <a:accent2>
        <a:srgbClr val="FF5E5E"/>
      </a:accent2>
      <a:accent3>
        <a:srgbClr val="A5A5A5"/>
      </a:accent3>
      <a:accent4>
        <a:srgbClr val="272727"/>
      </a:accent4>
      <a:accent5>
        <a:srgbClr val="FFF2CC"/>
      </a:accent5>
      <a:accent6>
        <a:srgbClr val="ED7D31"/>
      </a:accent6>
      <a:hlink>
        <a:srgbClr val="0000FF"/>
      </a:hlink>
      <a:folHlink>
        <a:srgbClr val="FF00FF"/>
      </a:folHlink>
    </a:clrScheme>
    <a:fontScheme name="Office">
      <a:majorFont>
        <a:latin typeface="Calibri"/>
        <a:ea typeface="Calibri"/>
        <a:cs typeface="Calibri"/>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9F9F9"/>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chemeClr val="accent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